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18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4" d="100"/>
          <a:sy n="74" d="100"/>
        </p:scale>
        <p:origin x="352"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10/6/2026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Everywhere you look, somebody is talking about AI.
They're talking about prompts, copilots, chatbots and digital assistants.
But today I'd like to talk about something much more valuable.
Your time.
Because the real objective isn't implementing AI.
The real objective is giving yourself and your team more time to think, solve problems, serve customers and grow the business.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audience:
• How many reports do you produce?
• How many emails do you send repeatedly?
• How many spreadsheets are updated manually?
• How many folders do people check “just in case” something has changed?
Pause.
Most businesses believe they have an AI opportunity. In reality, they have an automation opportunity.</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biggest mistakes businesses make is starting with technology rather than starting with the problem.
They ask:
• How do we use AI?
• Should we buy Copilot?
• Which AI platform should we choose?
Instead, the better question is: What is consuming our time every single day?
Because AI on top of a bad process simply helps you do the wrong thing faster. Before we talk about AI, we need to talk about efficiency.</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use a very simple test. Ask yourself:
Is it repetitive? Do it more than once.
Is it predictable? Same inputs, same outputs.
Is it rule-based? A clear process exists.
Is it low value? It needs doing but doesn't need your expertise.
If the answer is yes to all four, automation is probably a good fit.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Monitoring folders. A document arrives. Someone checks manually. Then sends an email. Why? The system can tell you automatically.
Weekly reports. Same report. Every week. Someone spends an hour producing it. Again and again. Why? The report can run automatically.
Document production. Changing logos. Updating names. Editing branding. Copying information. Why? A single source of information can create documents automatically.</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assume 30 minutes per day, 5 days per week and 48 working weeks. That's 120 hours per year. That's three working weeks. And most businesses have dozens of these activities.
The biggest cost isn't salary. The biggest cost is what those people could have been doing instead.</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1: Stop. Identify repetitive activities.
Step 2: Simplify. Remove unnecessary steps.
Step 3: Automate. Use systems and workflows.
Step 4: AI Enhance. Only then introduce AI where it adds value.
The truth is many businesses jump straight to Step 4.</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 is brilliant when there is judgement involved. Examples include summarising large documents, drafting communications, identifying trends, analysing information, categorising requests and producing first drafts.
AI helps people think faster. Automation helps systems work faster. You need both. But in the right order.</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Technology should support people. Not replace them. People should stay involved when customers are impacted, money is involved, compliance matters, ethics matter or relationships matter.
The goal isn't removing people. The goal is removing repetitive administration.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Imagine a shared document library.
Current process: check folder, find new file, email team, start review, update tracker.
Automated process: file arrives, notification sent, review task created, team updated, tracker updated.
The same outcome. Less effort. Less delay. Less risk.</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measure the number of AI tools purchased, workflows built or licences deployed.
Instead measure hours saved, errors reduced, faster response times, improved customer experience and additional capacity created.
The question is: What are your people now able to do that they couldn't do before?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with one process. One report. One approval. One form. One notification. One spreadsheet.
Prove value. Learn. Improve. Then scale.
The businesses that succeed with automation rarely begin with enormous projects. They begin with a single frustration they decide to eliminate.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 The goal isn't AI.
• The goal is creating capacity.
• Automate repetitive work first.
• Apply AI where judgement adds value.
• Keep people involved where decisions matter.
• Measure time saved, not technology deployed.</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bit I'd deliver slowly.
Everyone is asking how AI can transform their business. I think there is a more important question.
What are you still doing manually that a system could do for you?
Every report recreated. Every spreadsheet updated. Every folder checked. Every email copied and pasted. These tasks quietly consume time, energy and attention.
The businesses that gain the greatest value from technology are not necessarily those using the most AI. They are the ones that have built efficient systems that allow their people to focus on customers, innovation and growth.
The goal isn't AI. The goal is giving people back the time and space to think.
Thank you.</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A188C-670C-AEDF-F1AD-25DB0B61E9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D62101-2AC4-4C7D-A2E7-D4ACAE479D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713805-9D06-7453-A7F4-36BC9BC7DB44}"/>
              </a:ext>
            </a:extLst>
          </p:cNvPr>
          <p:cNvSpPr>
            <a:spLocks noGrp="1"/>
          </p:cNvSpPr>
          <p:nvPr>
            <p:ph type="body" idx="1"/>
          </p:nvPr>
        </p:nvSpPr>
        <p:spPr/>
        <p:txBody>
          <a:bodyPr/>
          <a:lstStyle/>
          <a:p>
            <a:r>
              <a:rPr lang="en-US" dirty="0"/>
              <a:t>This is the bit I'd deliver slowly.
Everyone is asking how AI can transform their business. I think there is a more important question.
What are you still doing manually that a system could do for you?
Every report recreated. Every spreadsheet updated. Every folder checked. Every email copied and pasted. These tasks quietly consume time, energy and attention.
The businesses that gain the greatest value from technology are not necessarily those using the most AI. They are the ones that have built efficient systems that allow their people to focus on customers, innovation and growth.
The goal isn't AI. The goal is giving people back the time and space to think.
Thank you.</a:t>
            </a:r>
          </a:p>
        </p:txBody>
      </p:sp>
      <p:sp>
        <p:nvSpPr>
          <p:cNvPr id="4" name="Slide Number Placeholder 3">
            <a:extLst>
              <a:ext uri="{FF2B5EF4-FFF2-40B4-BE49-F238E27FC236}">
                <a16:creationId xmlns:a16="http://schemas.microsoft.com/office/drawing/2014/main" id="{01680B6E-0FEB-1658-C7AD-E6736947F5B3}"/>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26033933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ESPOKE_CONTENT">
    <p:bg>
      <p:bgPr>
        <a:solidFill>
          <a:srgbClr val="FFFFFF"/>
        </a:solidFill>
        <a:effectLst/>
      </p:bgPr>
    </p:bg>
    <p:spTree>
      <p:nvGrpSpPr>
        <p:cNvPr id="1" name=""/>
        <p:cNvGrpSpPr/>
        <p:nvPr/>
      </p:nvGrpSpPr>
      <p:grpSpPr>
        <a:xfrm>
          <a:off x="0" y="0"/>
          <a:ext cx="0" cy="0"/>
          <a:chOff x="0" y="0"/>
          <a:chExt cx="0" cy="0"/>
        </a:xfrm>
      </p:grpSpPr>
      <p:pic>
        <p:nvPicPr>
          <p:cNvPr id="2" name="Image 0" descr="/mnt/data/work_slides/template/ppt/media/image1.png"/>
          <p:cNvPicPr>
            <a:picLocks noChangeAspect="1"/>
          </p:cNvPicPr>
          <p:nvPr/>
        </p:nvPicPr>
        <p:blipFill>
          <a:blip r:embed="rId2"/>
          <a:stretch>
            <a:fillRect/>
          </a:stretch>
        </p:blipFill>
        <p:spPr>
          <a:xfrm>
            <a:off x="164592" y="6373040"/>
            <a:ext cx="2788920" cy="220112"/>
          </a:xfrm>
          <a:prstGeom prst="rect">
            <a:avLst/>
          </a:prstGeom>
        </p:spPr>
      </p:pic>
      <p:pic>
        <p:nvPicPr>
          <p:cNvPr id="3" name="Image 1" descr="/mnt/data/work_slides/template/ppt/media/image9.png"/>
          <p:cNvPicPr>
            <a:picLocks noChangeAspect="1"/>
          </p:cNvPicPr>
          <p:nvPr/>
        </p:nvPicPr>
        <p:blipFill>
          <a:blip r:embed="rId3"/>
          <a:stretch>
            <a:fillRect/>
          </a:stretch>
        </p:blipFill>
        <p:spPr>
          <a:xfrm>
            <a:off x="11091672" y="137160"/>
            <a:ext cx="713232" cy="713232"/>
          </a:xfrm>
          <a:prstGeom prst="rect">
            <a:avLst/>
          </a:prstGeom>
        </p:spPr>
      </p:pic>
      <p:sp>
        <p:nvSpPr>
          <p:cNvPr id="4" name="Shape 0"/>
          <p:cNvSpPr/>
          <p:nvPr/>
        </p:nvSpPr>
        <p:spPr>
          <a:xfrm>
            <a:off x="0" y="0"/>
            <a:ext cx="12191695" cy="73152"/>
          </a:xfrm>
          <a:prstGeom prst="rect">
            <a:avLst/>
          </a:prstGeom>
          <a:solidFill>
            <a:srgbClr val="22175C"/>
          </a:solidFill>
          <a:ln w="12700">
            <a:solidFill>
              <a:srgbClr val="22175C"/>
            </a:solidFill>
            <a:prstDash val="solid"/>
          </a:ln>
        </p:spPr>
        <p:txBody>
          <a:bodyPr/>
          <a:lstStyle/>
          <a:p>
            <a:endParaRPr lang="en-GB"/>
          </a:p>
        </p:txBody>
      </p:sp>
      <p:sp>
        <p:nvSpPr>
          <p:cNvPr id="25" name="Slide Number Placeholder 0"/>
          <p:cNvSpPr>
            <a:spLocks noGrp="1"/>
          </p:cNvSpPr>
          <p:nvPr>
            <p:ph type="sldNum" sz="quarter" idx="4294967295"/>
          </p:nvPr>
        </p:nvSpPr>
        <p:spPr>
          <a:xfrm>
            <a:off x="11548872" y="6419088"/>
            <a:ext cx="274320" cy="182880"/>
          </a:xfrm>
          <a:prstGeom prst="rect">
            <a:avLst/>
          </a:prstGeom>
          <a:extLst>
            <a:ext uri="{C572A759-6A51-4108-AA02-DFA0A04FC94B}">
              <ma14:wrappingTextBoxFlag xmlns:ma14="http://schemas.microsoft.com/office/mac/drawingml/2011/main" xmlns="" val="0"/>
            </a:ext>
          </a:extLst>
        </p:spPr>
        <p:txBody>
          <a:bodyPr lIns="254" tIns="254" rIns="254" bIns="254"/>
          <a:lstStyle>
            <a:lvl1pPr>
              <a:defRPr sz="800">
                <a:solidFill>
                  <a:srgbClr val="FFFFFF"/>
                </a:solidFill>
              </a:defRPr>
            </a:lvl1pPr>
          </a:lstStyle>
          <a:p>
            <a:pPr algn="ct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548872" y="6419088"/>
            <a:ext cx="274320" cy="182880"/>
          </a:xfrm>
          <a:prstGeom prst="rect">
            <a:avLst/>
          </a:prstGeom>
          <a:extLst>
            <a:ext uri="{C572A759-6A51-4108-AA02-DFA0A04FC94B}">
              <ma14:wrappingTextBoxFlag xmlns:ma14="http://schemas.microsoft.com/office/mac/drawingml/2011/main" xmlns="" val="0"/>
            </a:ext>
          </a:extLst>
        </p:spPr>
        <p:txBody>
          <a:bodyPr lIns="254" tIns="254" rIns="254" bIns="254"/>
          <a:lstStyle>
            <a:lvl1pPr>
              <a:defRPr sz="800">
                <a:solidFill>
                  <a:srgbClr val="FFFFFF"/>
                </a:solidFill>
              </a:defRPr>
            </a:lvl1pPr>
          </a:lstStyle>
          <a:p>
            <a:pPr algn="ct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2175C"/>
        </a:solidFill>
        <a:effectLst/>
      </p:bgPr>
    </p:bg>
    <p:spTree>
      <p:nvGrpSpPr>
        <p:cNvPr id="1" name=""/>
        <p:cNvGrpSpPr/>
        <p:nvPr/>
      </p:nvGrpSpPr>
      <p:grpSpPr>
        <a:xfrm>
          <a:off x="0" y="0"/>
          <a:ext cx="1" cy="1"/>
          <a:chOff x="0" y="0"/>
          <a:chExt cx="1" cy="1"/>
        </a:xfrm>
      </p:grpSpPr>
      <p:pic>
        <p:nvPicPr>
          <p:cNvPr id="2" name="Image 0" descr="/mnt/data/blank Bits/slide-1.png"/>
          <p:cNvPicPr>
            <a:picLocks noChangeAspect="1"/>
          </p:cNvPicPr>
          <p:nvPr/>
        </p:nvPicPr>
        <p:blipFill>
          <a:blip r:embed="rId3"/>
          <a:srcRect l="1" r="1"/>
          <a:stretch/>
        </p:blipFill>
        <p:spPr>
          <a:xfrm>
            <a:off x="0" y="0"/>
            <a:ext cx="12191695" cy="6858000"/>
          </a:xfrm>
          <a:prstGeom prst="rect">
            <a:avLst/>
          </a:prstGeom>
        </p:spPr>
      </p:pic>
      <p:sp>
        <p:nvSpPr>
          <p:cNvPr id="4" name="Text 1"/>
          <p:cNvSpPr/>
          <p:nvPr/>
        </p:nvSpPr>
        <p:spPr>
          <a:xfrm>
            <a:off x="914400" y="2587752"/>
            <a:ext cx="10360152" cy="685800"/>
          </a:xfrm>
          <a:prstGeom prst="rect">
            <a:avLst/>
          </a:prstGeom>
          <a:noFill/>
          <a:ln/>
        </p:spPr>
        <p:txBody>
          <a:bodyPr wrap="square" lIns="0" tIns="0" rIns="0" bIns="0" rtlCol="0" anchor="ctr"/>
          <a:lstStyle/>
          <a:p>
            <a:pPr marL="0" indent="0" algn="ctr">
              <a:buNone/>
            </a:pPr>
            <a:endParaRPr lang="en-US" sz="3600" b="1" dirty="0">
              <a:solidFill>
                <a:srgbClr val="FFFFFF"/>
              </a:solidFill>
              <a:latin typeface="Aptos Display"/>
            </a:endParaRPr>
          </a:p>
        </p:txBody>
      </p:sp>
      <p:sp>
        <p:nvSpPr>
          <p:cNvPr id="5" name="Text 2"/>
          <p:cNvSpPr/>
          <p:nvPr/>
        </p:nvSpPr>
        <p:spPr>
          <a:xfrm>
            <a:off x="1234440" y="4294732"/>
            <a:ext cx="9720072" cy="594360"/>
          </a:xfrm>
          <a:prstGeom prst="rect">
            <a:avLst/>
          </a:prstGeom>
          <a:noFill/>
          <a:ln/>
        </p:spPr>
        <p:txBody>
          <a:bodyPr wrap="square" lIns="254" tIns="254" rIns="254" bIns="254" rtlCol="0" anchor="ctr"/>
          <a:lstStyle/>
          <a:p>
            <a:pPr marL="0" indent="0" algn="ctr">
              <a:buNone/>
            </a:pPr>
            <a:r>
              <a:rPr lang="en-US" sz="1800" dirty="0">
                <a:solidFill>
                  <a:srgbClr val="E8E4FF"/>
                </a:solidFill>
              </a:rPr>
              <a:t>The practical way to eliminate repetitive work, create capacity and grow your business</a:t>
            </a:r>
            <a:endParaRPr lang="en-US" sz="1800" dirty="0"/>
          </a:p>
        </p:txBody>
      </p:sp>
      <p:sp>
        <p:nvSpPr>
          <p:cNvPr id="6" name="Rectangle 5">
            <a:extLst>
              <a:ext uri="{FF2B5EF4-FFF2-40B4-BE49-F238E27FC236}">
                <a16:creationId xmlns:a16="http://schemas.microsoft.com/office/drawing/2014/main" id="{08E5404F-FDB2-E949-6AF0-502C8903644D}"/>
              </a:ext>
            </a:extLst>
          </p:cNvPr>
          <p:cNvSpPr/>
          <p:nvPr/>
        </p:nvSpPr>
        <p:spPr>
          <a:xfrm>
            <a:off x="1093613" y="3777696"/>
            <a:ext cx="9656618" cy="960620"/>
          </a:xfrm>
          <a:prstGeom prst="rect">
            <a:avLst/>
          </a:prstGeom>
          <a:solidFill>
            <a:srgbClr val="1F185B"/>
          </a:solidFill>
          <a:ln>
            <a:solidFill>
              <a:srgbClr val="1F185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800" dirty="0"/>
              <a:t>Automation first, AI second</a:t>
            </a:r>
          </a:p>
          <a:p>
            <a:pPr algn="ctr"/>
            <a:r>
              <a:rPr lang="en-US" sz="2400" dirty="0"/>
              <a:t>Presenter: Natalie Alden – CEO Bespoke IT Solutions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1" cy="1"/>
          <a:chOff x="0" y="0"/>
          <a:chExt cx="1" cy="1"/>
        </a:xfrm>
      </p:grpSpPr>
      <p:sp>
        <p:nvSpPr>
          <p:cNvPr id="2" name="Text 0"/>
          <p:cNvSpPr/>
          <p:nvPr/>
        </p:nvSpPr>
        <p:spPr>
          <a:xfrm>
            <a:off x="658368" y="438912"/>
            <a:ext cx="9921240" cy="457200"/>
          </a:xfrm>
          <a:prstGeom prst="rect">
            <a:avLst/>
          </a:prstGeom>
          <a:noFill/>
          <a:ln/>
        </p:spPr>
        <p:txBody>
          <a:bodyPr wrap="square" lIns="0" tIns="0" rIns="0" bIns="0" rtlCol="0" anchor="ctr"/>
          <a:lstStyle/>
          <a:p>
            <a:pPr marL="0" indent="0">
              <a:buNone/>
            </a:pPr>
            <a:r>
              <a:rPr lang="en-US" sz="2500" b="1" dirty="0">
                <a:solidFill>
                  <a:srgbClr val="22175C"/>
                </a:solidFill>
                <a:latin typeface="Aptos Display" pitchFamily="34" charset="0"/>
                <a:ea typeface="Aptos Display" pitchFamily="34" charset="-122"/>
                <a:cs typeface="Aptos Display" pitchFamily="34" charset="-120"/>
              </a:rPr>
              <a:t>How much of your day could a system give back?</a:t>
            </a:r>
            <a:endParaRPr lang="en-US" sz="2500" dirty="0"/>
          </a:p>
        </p:txBody>
      </p:sp>
      <p:sp>
        <p:nvSpPr>
          <p:cNvPr id="3" name="Text 1"/>
          <p:cNvSpPr/>
          <p:nvPr/>
        </p:nvSpPr>
        <p:spPr>
          <a:xfrm>
            <a:off x="676656" y="923544"/>
            <a:ext cx="9738360" cy="274320"/>
          </a:xfrm>
          <a:prstGeom prst="rect">
            <a:avLst/>
          </a:prstGeom>
          <a:noFill/>
          <a:ln/>
        </p:spPr>
        <p:txBody>
          <a:bodyPr wrap="square" lIns="0" tIns="0" rIns="0" bIns="0" rtlCol="0" anchor="ctr"/>
          <a:lstStyle/>
          <a:p>
            <a:pPr marL="0" indent="0">
              <a:buNone/>
            </a:pPr>
            <a:r>
              <a:rPr lang="en-US" sz="1150" dirty="0">
                <a:solidFill>
                  <a:srgbClr val="656178"/>
                </a:solidFill>
              </a:rPr>
              <a:t>A quick reality check for every business</a:t>
            </a:r>
            <a:endParaRPr lang="en-US" sz="1150" dirty="0"/>
          </a:p>
        </p:txBody>
      </p:sp>
      <p:sp>
        <p:nvSpPr>
          <p:cNvPr id="4" name="Shape 2"/>
          <p:cNvSpPr/>
          <p:nvPr/>
        </p:nvSpPr>
        <p:spPr>
          <a:xfrm>
            <a:off x="658368" y="1252728"/>
            <a:ext cx="1143000" cy="1"/>
          </a:xfrm>
          <a:prstGeom prst="line">
            <a:avLst/>
          </a:prstGeom>
          <a:noFill/>
          <a:ln w="50800">
            <a:solidFill>
              <a:srgbClr val="E23E9B"/>
            </a:solidFill>
            <a:prstDash val="solid"/>
          </a:ln>
        </p:spPr>
        <p:txBody>
          <a:bodyPr/>
          <a:lstStyle/>
          <a:p>
            <a:endParaRPr lang="en-US"/>
          </a:p>
        </p:txBody>
      </p:sp>
      <p:sp>
        <p:nvSpPr>
          <p:cNvPr id="5" name="Text 3"/>
          <p:cNvSpPr/>
          <p:nvPr/>
        </p:nvSpPr>
        <p:spPr>
          <a:xfrm>
            <a:off x="713232" y="1554480"/>
            <a:ext cx="1234440" cy="1234440"/>
          </a:xfrm>
          <a:prstGeom prst="ellipse">
            <a:avLst/>
          </a:prstGeom>
          <a:solidFill>
            <a:srgbClr val="6A38C2"/>
          </a:solidFill>
          <a:ln>
            <a:solidFill>
              <a:srgbClr val="6A38C2"/>
            </a:solidFill>
          </a:ln>
        </p:spPr>
        <p:txBody>
          <a:bodyPr wrap="square" lIns="0" tIns="0" rIns="0" bIns="0" rtlCol="0" anchor="ctr"/>
          <a:lstStyle/>
          <a:p>
            <a:pPr marL="0" indent="0" algn="ctr">
              <a:buNone/>
            </a:pPr>
            <a:r>
              <a:rPr lang="en-US" sz="6000" b="1" dirty="0">
                <a:solidFill>
                  <a:srgbClr val="FFFFFF"/>
                </a:solidFill>
              </a:rPr>
              <a:t>?</a:t>
            </a:r>
            <a:endParaRPr lang="en-US" sz="6000" dirty="0"/>
          </a:p>
        </p:txBody>
      </p:sp>
      <p:sp>
        <p:nvSpPr>
          <p:cNvPr id="6" name="Text 4"/>
          <p:cNvSpPr/>
          <p:nvPr/>
        </p:nvSpPr>
        <p:spPr>
          <a:xfrm>
            <a:off x="2240280" y="1481328"/>
            <a:ext cx="8183880" cy="530352"/>
          </a:xfrm>
          <a:prstGeom prst="rect">
            <a:avLst/>
          </a:prstGeom>
          <a:noFill/>
          <a:ln/>
        </p:spPr>
        <p:txBody>
          <a:bodyPr wrap="square" lIns="508" tIns="508" rIns="508" bIns="508" rtlCol="0" anchor="ctr"/>
          <a:lstStyle/>
          <a:p>
            <a:r>
              <a:rPr lang="en-US" sz="2100" b="1" dirty="0">
                <a:solidFill>
                  <a:srgbClr val="25233A"/>
                </a:solidFill>
              </a:rPr>
              <a:t>Reports reproduced</a:t>
            </a:r>
            <a:endParaRPr lang="en-US" sz="2100" dirty="0"/>
          </a:p>
        </p:txBody>
      </p:sp>
      <p:sp>
        <p:nvSpPr>
          <p:cNvPr id="7" name="Text 5"/>
          <p:cNvSpPr/>
          <p:nvPr/>
        </p:nvSpPr>
        <p:spPr>
          <a:xfrm>
            <a:off x="2240280" y="2350008"/>
            <a:ext cx="8183880" cy="530352"/>
          </a:xfrm>
          <a:prstGeom prst="rect">
            <a:avLst/>
          </a:prstGeom>
          <a:noFill/>
          <a:ln/>
        </p:spPr>
        <p:txBody>
          <a:bodyPr wrap="square" lIns="508" tIns="508" rIns="508" bIns="508" rtlCol="0" anchor="ctr"/>
          <a:lstStyle/>
          <a:p>
            <a:r>
              <a:rPr lang="en-US" sz="2100" dirty="0">
                <a:solidFill>
                  <a:srgbClr val="25233A"/>
                </a:solidFill>
              </a:rPr>
              <a:t>Repeated emails</a:t>
            </a:r>
            <a:endParaRPr lang="en-US" sz="2100" dirty="0"/>
          </a:p>
        </p:txBody>
      </p:sp>
      <p:sp>
        <p:nvSpPr>
          <p:cNvPr id="8" name="Text 6"/>
          <p:cNvSpPr/>
          <p:nvPr/>
        </p:nvSpPr>
        <p:spPr>
          <a:xfrm>
            <a:off x="2240280" y="3218688"/>
            <a:ext cx="8183880" cy="530352"/>
          </a:xfrm>
          <a:prstGeom prst="rect">
            <a:avLst/>
          </a:prstGeom>
          <a:noFill/>
          <a:ln/>
        </p:spPr>
        <p:txBody>
          <a:bodyPr wrap="square" lIns="508" tIns="508" rIns="508" bIns="508" rtlCol="0" anchor="ctr"/>
          <a:lstStyle/>
          <a:p>
            <a:r>
              <a:rPr lang="en-US" sz="2100" dirty="0">
                <a:solidFill>
                  <a:srgbClr val="25233A"/>
                </a:solidFill>
              </a:rPr>
              <a:t>Manually updated spreadsheets</a:t>
            </a:r>
            <a:endParaRPr lang="en-US" sz="2100" dirty="0"/>
          </a:p>
        </p:txBody>
      </p:sp>
      <p:sp>
        <p:nvSpPr>
          <p:cNvPr id="9" name="Text 7"/>
          <p:cNvSpPr/>
          <p:nvPr/>
        </p:nvSpPr>
        <p:spPr>
          <a:xfrm>
            <a:off x="2240280" y="4087368"/>
            <a:ext cx="8183880" cy="530352"/>
          </a:xfrm>
          <a:prstGeom prst="rect">
            <a:avLst/>
          </a:prstGeom>
          <a:noFill/>
          <a:ln/>
        </p:spPr>
        <p:txBody>
          <a:bodyPr wrap="square" lIns="508" tIns="508" rIns="508" bIns="508" rtlCol="0" anchor="ctr"/>
          <a:lstStyle/>
          <a:p>
            <a:r>
              <a:rPr lang="en-US" sz="2100" dirty="0">
                <a:solidFill>
                  <a:srgbClr val="25233A"/>
                </a:solidFill>
              </a:rPr>
              <a:t>Folders checked “just in case”</a:t>
            </a:r>
            <a:endParaRPr lang="en-US" sz="2100" dirty="0"/>
          </a:p>
        </p:txBody>
      </p:sp>
      <p:sp>
        <p:nvSpPr>
          <p:cNvPr id="10" name="Text 8"/>
          <p:cNvSpPr/>
          <p:nvPr/>
        </p:nvSpPr>
        <p:spPr>
          <a:xfrm>
            <a:off x="1234440" y="5074920"/>
            <a:ext cx="9738360" cy="658368"/>
          </a:xfrm>
          <a:prstGeom prst="rect">
            <a:avLst/>
          </a:prstGeom>
          <a:noFill/>
          <a:ln/>
        </p:spPr>
        <p:txBody>
          <a:bodyPr wrap="square" lIns="254" tIns="254" rIns="254" bIns="254" rtlCol="0" anchor="ctr"/>
          <a:lstStyle/>
          <a:p>
            <a:pPr marL="0" indent="0" algn="ctr">
              <a:buNone/>
            </a:pPr>
            <a:r>
              <a:rPr lang="en-US" sz="1900" b="1" dirty="0">
                <a:solidFill>
                  <a:srgbClr val="22175C"/>
                </a:solidFill>
              </a:rPr>
              <a:t>Most businesses think they have an AI opportunity.</a:t>
            </a:r>
            <a:endParaRPr lang="en-US" sz="1900" dirty="0"/>
          </a:p>
          <a:p>
            <a:pPr marL="0" indent="0" algn="ctr">
              <a:buNone/>
            </a:pPr>
            <a:r>
              <a:rPr lang="en-US" sz="1900" b="1" dirty="0">
                <a:solidFill>
                  <a:srgbClr val="22175C"/>
                </a:solidFill>
              </a:rPr>
              <a:t>They often have an automation opportunity.</a:t>
            </a:r>
            <a:endParaRPr lang="en-US" sz="1900" dirty="0"/>
          </a:p>
        </p:txBody>
      </p:sp>
      <p:sp>
        <p:nvSpPr>
          <p:cNvPr id="25" name="Slide Number Placeholder 0"/>
          <p:cNvSpPr>
            <a:spLocks noGrp="1"/>
          </p:cNvSpPr>
          <p:nvPr>
            <p:ph type="sldNum" sz="quarter" idx="4294967295"/>
          </p:nvPr>
        </p:nvSpPr>
        <p:spPr>
          <a:xfrm>
            <a:off x="11548872" y="6419088"/>
            <a:ext cx="274320" cy="182880"/>
          </a:xfrm>
          <a:prstGeom prst="rect">
            <a:avLst/>
          </a:prstGeom>
          <a:extLst>
            <a:ext uri="{C572A759-6A51-4108-AA02-DFA0A04FC94B}">
              <ma14:wrappingTextBoxFlag xmlns:ma14="http://schemas.microsoft.com/office/mac/drawingml/2011/main" xmlns="" val="0"/>
            </a:ext>
          </a:extLst>
        </p:spPr>
        <p:txBody>
          <a:bodyPr lIns="254" tIns="254" rIns="254" bIns="254"/>
          <a:lstStyle>
            <a:lvl1pPr>
              <a:defRPr sz="800">
                <a:solidFill>
                  <a:srgbClr val="FFFFFF"/>
                </a:solidFill>
              </a:defRPr>
            </a:lvl1pPr>
          </a:lstStyle>
          <a:p>
            <a:pPr algn="ctr"/>
            <a:fld id="{F7021451-1387-4CA6-816F-3879F97B5CBC}" type="slidenum">
              <a:rPr lang="en-US" b="0"/>
              <a:t>2</a:t>
            </a:fld>
            <a:endParaRPr lang="en-US"/>
          </a:p>
        </p:txBody>
      </p:sp>
      <p:pic>
        <p:nvPicPr>
          <p:cNvPr id="11" name="Picture 10">
            <a:extLst>
              <a:ext uri="{FF2B5EF4-FFF2-40B4-BE49-F238E27FC236}">
                <a16:creationId xmlns:a16="http://schemas.microsoft.com/office/drawing/2014/main" id="{466B7CD9-6CEE-44D7-760E-285CF7A1506F}"/>
              </a:ext>
            </a:extLst>
          </p:cNvPr>
          <p:cNvPicPr>
            <a:picLocks noChangeAspect="1"/>
          </p:cNvPicPr>
          <p:nvPr/>
        </p:nvPicPr>
        <p:blipFill>
          <a:blip r:embed="rId3"/>
          <a:stretch>
            <a:fillRect/>
          </a:stretch>
        </p:blipFill>
        <p:spPr>
          <a:xfrm>
            <a:off x="9009713" y="5583602"/>
            <a:ext cx="3135443" cy="1112239"/>
          </a:xfrm>
          <a:prstGeom prst="rect">
            <a:avLst/>
          </a:prstGeom>
        </p:spPr>
      </p:pic>
      <p:pic>
        <p:nvPicPr>
          <p:cNvPr id="14" name="Picture 13" descr="A blue and silver logo&#10;&#10;AI-generated content may be incorrect.">
            <a:extLst>
              <a:ext uri="{FF2B5EF4-FFF2-40B4-BE49-F238E27FC236}">
                <a16:creationId xmlns:a16="http://schemas.microsoft.com/office/drawing/2014/main" id="{228DAD62-D7B5-A3F7-101D-D539CAD92AA2}"/>
              </a:ext>
            </a:extLst>
          </p:cNvPr>
          <p:cNvPicPr>
            <a:picLocks noChangeAspect="1"/>
          </p:cNvPicPr>
          <p:nvPr/>
        </p:nvPicPr>
        <p:blipFill>
          <a:blip r:embed="rId4"/>
          <a:stretch>
            <a:fillRect/>
          </a:stretch>
        </p:blipFill>
        <p:spPr>
          <a:xfrm>
            <a:off x="10697823" y="148496"/>
            <a:ext cx="1308205" cy="132069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1" cy="1"/>
          <a:chOff x="0" y="0"/>
          <a:chExt cx="1" cy="1"/>
        </a:xfrm>
      </p:grpSpPr>
      <p:sp>
        <p:nvSpPr>
          <p:cNvPr id="2" name="Text 0"/>
          <p:cNvSpPr/>
          <p:nvPr/>
        </p:nvSpPr>
        <p:spPr>
          <a:xfrm>
            <a:off x="658368" y="438912"/>
            <a:ext cx="9921240" cy="457200"/>
          </a:xfrm>
          <a:prstGeom prst="rect">
            <a:avLst/>
          </a:prstGeom>
          <a:noFill/>
          <a:ln/>
        </p:spPr>
        <p:txBody>
          <a:bodyPr wrap="square" lIns="0" tIns="0" rIns="0" bIns="0" rtlCol="0" anchor="ctr"/>
          <a:lstStyle/>
          <a:p>
            <a:pPr marL="0" indent="0">
              <a:buNone/>
            </a:pPr>
            <a:r>
              <a:rPr lang="en-US" sz="2500" b="1" dirty="0">
                <a:solidFill>
                  <a:srgbClr val="22175C"/>
                </a:solidFill>
                <a:latin typeface="Aptos Display" pitchFamily="34" charset="0"/>
                <a:ea typeface="Aptos Display" pitchFamily="34" charset="-122"/>
                <a:cs typeface="Aptos Display" pitchFamily="34" charset="-120"/>
              </a:rPr>
              <a:t>The biggest automation mistake</a:t>
            </a:r>
            <a:endParaRPr lang="en-US" sz="2500" dirty="0"/>
          </a:p>
        </p:txBody>
      </p:sp>
      <p:sp>
        <p:nvSpPr>
          <p:cNvPr id="3" name="Text 1"/>
          <p:cNvSpPr/>
          <p:nvPr/>
        </p:nvSpPr>
        <p:spPr>
          <a:xfrm>
            <a:off x="676656" y="923544"/>
            <a:ext cx="9738360" cy="274320"/>
          </a:xfrm>
          <a:prstGeom prst="rect">
            <a:avLst/>
          </a:prstGeom>
          <a:noFill/>
          <a:ln/>
        </p:spPr>
        <p:txBody>
          <a:bodyPr wrap="square" lIns="0" tIns="0" rIns="0" bIns="0" rtlCol="0" anchor="ctr"/>
          <a:lstStyle/>
          <a:p>
            <a:pPr marL="0" indent="0">
              <a:buNone/>
            </a:pPr>
            <a:r>
              <a:rPr lang="en-US" sz="1150" dirty="0">
                <a:solidFill>
                  <a:srgbClr val="656178"/>
                </a:solidFill>
              </a:rPr>
              <a:t>Starting with technology instead of the problem</a:t>
            </a:r>
            <a:endParaRPr lang="en-US" sz="1150" dirty="0"/>
          </a:p>
        </p:txBody>
      </p:sp>
      <p:sp>
        <p:nvSpPr>
          <p:cNvPr id="4" name="Shape 2"/>
          <p:cNvSpPr/>
          <p:nvPr/>
        </p:nvSpPr>
        <p:spPr>
          <a:xfrm>
            <a:off x="658368" y="1252728"/>
            <a:ext cx="1143000" cy="1"/>
          </a:xfrm>
          <a:prstGeom prst="line">
            <a:avLst/>
          </a:prstGeom>
          <a:noFill/>
          <a:ln w="50800">
            <a:solidFill>
              <a:srgbClr val="E23E9B"/>
            </a:solidFill>
            <a:prstDash val="solid"/>
          </a:ln>
        </p:spPr>
        <p:txBody>
          <a:bodyPr/>
          <a:lstStyle/>
          <a:p>
            <a:endParaRPr lang="en-US"/>
          </a:p>
        </p:txBody>
      </p:sp>
      <p:sp>
        <p:nvSpPr>
          <p:cNvPr id="5" name="Shape 3"/>
          <p:cNvSpPr/>
          <p:nvPr/>
        </p:nvSpPr>
        <p:spPr>
          <a:xfrm>
            <a:off x="658368" y="1554480"/>
            <a:ext cx="3383280" cy="1335024"/>
          </a:xfrm>
          <a:prstGeom prst="roundRect">
            <a:avLst>
              <a:gd name="adj" fmla="val 5479"/>
            </a:avLst>
          </a:prstGeom>
          <a:solidFill>
            <a:srgbClr val="FFFFFF"/>
          </a:solidFill>
          <a:ln w="12700">
            <a:solidFill>
              <a:srgbClr val="DDD8EA"/>
            </a:solidFill>
            <a:prstDash val="solid"/>
          </a:ln>
          <a:effectLst>
            <a:outerShdw blurRad="15240" dist="5080" dir="2700000" algn="bl" rotWithShape="0">
              <a:srgbClr val="000000">
                <a:alpha val="12000"/>
              </a:srgbClr>
            </a:outerShdw>
          </a:effectLst>
        </p:spPr>
        <p:txBody>
          <a:bodyPr/>
          <a:lstStyle/>
          <a:p>
            <a:endParaRPr lang="en-US"/>
          </a:p>
        </p:txBody>
      </p:sp>
      <p:sp>
        <p:nvSpPr>
          <p:cNvPr id="6" name="Text 4"/>
          <p:cNvSpPr/>
          <p:nvPr/>
        </p:nvSpPr>
        <p:spPr>
          <a:xfrm>
            <a:off x="896112" y="1755648"/>
            <a:ext cx="2907792" cy="320040"/>
          </a:xfrm>
          <a:prstGeom prst="rect">
            <a:avLst/>
          </a:prstGeom>
          <a:noFill/>
          <a:ln/>
        </p:spPr>
        <p:txBody>
          <a:bodyPr wrap="square" lIns="0" tIns="0" rIns="0" bIns="0" rtlCol="0" anchor="ctr"/>
          <a:lstStyle/>
          <a:p>
            <a:pPr marL="0" indent="0">
              <a:buNone/>
            </a:pPr>
            <a:r>
              <a:rPr lang="en-US" sz="1600" b="1" dirty="0">
                <a:solidFill>
                  <a:srgbClr val="25233A"/>
                </a:solidFill>
              </a:rPr>
              <a:t>They ask</a:t>
            </a:r>
            <a:endParaRPr lang="en-US" sz="1600" dirty="0"/>
          </a:p>
        </p:txBody>
      </p:sp>
      <p:sp>
        <p:nvSpPr>
          <p:cNvPr id="7" name="Text 5"/>
          <p:cNvSpPr/>
          <p:nvPr/>
        </p:nvSpPr>
        <p:spPr>
          <a:xfrm>
            <a:off x="896112" y="2267712"/>
            <a:ext cx="2907792" cy="438912"/>
          </a:xfrm>
          <a:prstGeom prst="rect">
            <a:avLst/>
          </a:prstGeom>
          <a:noFill/>
          <a:ln/>
        </p:spPr>
        <p:txBody>
          <a:bodyPr wrap="square" lIns="254" tIns="254" rIns="254" bIns="254" rtlCol="0" anchor="t"/>
          <a:lstStyle/>
          <a:p>
            <a:pPr marL="0" indent="0">
              <a:buNone/>
            </a:pPr>
            <a:r>
              <a:rPr lang="en-US" sz="2000" dirty="0">
                <a:solidFill>
                  <a:srgbClr val="656178"/>
                </a:solidFill>
              </a:rPr>
              <a:t>How do we use AI?</a:t>
            </a:r>
            <a:endParaRPr lang="en-US" sz="2000" dirty="0"/>
          </a:p>
        </p:txBody>
      </p:sp>
      <p:sp>
        <p:nvSpPr>
          <p:cNvPr id="8" name="Shape 6"/>
          <p:cNvSpPr/>
          <p:nvPr/>
        </p:nvSpPr>
        <p:spPr>
          <a:xfrm>
            <a:off x="4425696" y="1554480"/>
            <a:ext cx="3383280" cy="1335024"/>
          </a:xfrm>
          <a:prstGeom prst="roundRect">
            <a:avLst>
              <a:gd name="adj" fmla="val 5479"/>
            </a:avLst>
          </a:prstGeom>
          <a:solidFill>
            <a:srgbClr val="FFFFFF"/>
          </a:solidFill>
          <a:ln w="12700">
            <a:solidFill>
              <a:srgbClr val="DDD8EA"/>
            </a:solidFill>
            <a:prstDash val="solid"/>
          </a:ln>
          <a:effectLst>
            <a:outerShdw blurRad="15240" dist="5080" dir="2700000" algn="bl" rotWithShape="0">
              <a:srgbClr val="000000">
                <a:alpha val="12000"/>
              </a:srgbClr>
            </a:outerShdw>
          </a:effectLst>
        </p:spPr>
        <p:txBody>
          <a:bodyPr/>
          <a:lstStyle/>
          <a:p>
            <a:endParaRPr lang="en-US"/>
          </a:p>
        </p:txBody>
      </p:sp>
      <p:sp>
        <p:nvSpPr>
          <p:cNvPr id="9" name="Text 7"/>
          <p:cNvSpPr/>
          <p:nvPr/>
        </p:nvSpPr>
        <p:spPr>
          <a:xfrm>
            <a:off x="4663440" y="1755648"/>
            <a:ext cx="2907792" cy="320040"/>
          </a:xfrm>
          <a:prstGeom prst="rect">
            <a:avLst/>
          </a:prstGeom>
          <a:noFill/>
          <a:ln/>
        </p:spPr>
        <p:txBody>
          <a:bodyPr wrap="square" lIns="0" tIns="0" rIns="0" bIns="0" rtlCol="0" anchor="ctr"/>
          <a:lstStyle/>
          <a:p>
            <a:pPr marL="0" indent="0">
              <a:buNone/>
            </a:pPr>
            <a:r>
              <a:rPr lang="en-US" sz="1600" b="1" dirty="0">
                <a:solidFill>
                  <a:srgbClr val="25233A"/>
                </a:solidFill>
              </a:rPr>
              <a:t>They ask</a:t>
            </a:r>
            <a:endParaRPr lang="en-US" sz="1600" dirty="0"/>
          </a:p>
        </p:txBody>
      </p:sp>
      <p:sp>
        <p:nvSpPr>
          <p:cNvPr id="10" name="Text 8"/>
          <p:cNvSpPr/>
          <p:nvPr/>
        </p:nvSpPr>
        <p:spPr>
          <a:xfrm>
            <a:off x="4663440" y="2267712"/>
            <a:ext cx="2907792" cy="438912"/>
          </a:xfrm>
          <a:prstGeom prst="rect">
            <a:avLst/>
          </a:prstGeom>
          <a:noFill/>
          <a:ln/>
        </p:spPr>
        <p:txBody>
          <a:bodyPr wrap="square" lIns="254" tIns="254" rIns="254" bIns="254" rtlCol="0" anchor="t"/>
          <a:lstStyle/>
          <a:p>
            <a:pPr marL="0" indent="0">
              <a:buNone/>
            </a:pPr>
            <a:r>
              <a:rPr lang="en-US" sz="2000" dirty="0">
                <a:solidFill>
                  <a:srgbClr val="656178"/>
                </a:solidFill>
              </a:rPr>
              <a:t>Should we buy Copilot?</a:t>
            </a:r>
            <a:endParaRPr lang="en-US" sz="2000" dirty="0"/>
          </a:p>
        </p:txBody>
      </p:sp>
      <p:sp>
        <p:nvSpPr>
          <p:cNvPr id="11" name="Shape 9"/>
          <p:cNvSpPr/>
          <p:nvPr/>
        </p:nvSpPr>
        <p:spPr>
          <a:xfrm>
            <a:off x="8193024" y="1554480"/>
            <a:ext cx="3383280" cy="1335024"/>
          </a:xfrm>
          <a:prstGeom prst="roundRect">
            <a:avLst>
              <a:gd name="adj" fmla="val 5479"/>
            </a:avLst>
          </a:prstGeom>
          <a:solidFill>
            <a:srgbClr val="FFFFFF"/>
          </a:solidFill>
          <a:ln w="12700">
            <a:solidFill>
              <a:srgbClr val="DDD8EA"/>
            </a:solidFill>
            <a:prstDash val="solid"/>
          </a:ln>
          <a:effectLst>
            <a:outerShdw blurRad="15240" dist="5080" dir="2700000" algn="bl" rotWithShape="0">
              <a:srgbClr val="000000">
                <a:alpha val="12000"/>
              </a:srgbClr>
            </a:outerShdw>
          </a:effectLst>
        </p:spPr>
        <p:txBody>
          <a:bodyPr/>
          <a:lstStyle/>
          <a:p>
            <a:endParaRPr lang="en-US"/>
          </a:p>
        </p:txBody>
      </p:sp>
      <p:sp>
        <p:nvSpPr>
          <p:cNvPr id="12" name="Text 10"/>
          <p:cNvSpPr/>
          <p:nvPr/>
        </p:nvSpPr>
        <p:spPr>
          <a:xfrm>
            <a:off x="8430768" y="1755648"/>
            <a:ext cx="2907792" cy="320040"/>
          </a:xfrm>
          <a:prstGeom prst="rect">
            <a:avLst/>
          </a:prstGeom>
          <a:noFill/>
          <a:ln/>
        </p:spPr>
        <p:txBody>
          <a:bodyPr wrap="square" lIns="0" tIns="0" rIns="0" bIns="0" rtlCol="0" anchor="ctr"/>
          <a:lstStyle/>
          <a:p>
            <a:pPr marL="0" indent="0">
              <a:buNone/>
            </a:pPr>
            <a:r>
              <a:rPr lang="en-US" sz="1600" b="1" dirty="0">
                <a:solidFill>
                  <a:srgbClr val="25233A"/>
                </a:solidFill>
              </a:rPr>
              <a:t>They ask</a:t>
            </a:r>
            <a:endParaRPr lang="en-US" sz="1600" dirty="0"/>
          </a:p>
        </p:txBody>
      </p:sp>
      <p:sp>
        <p:nvSpPr>
          <p:cNvPr id="13" name="Text 11"/>
          <p:cNvSpPr/>
          <p:nvPr/>
        </p:nvSpPr>
        <p:spPr>
          <a:xfrm>
            <a:off x="8430768" y="2267712"/>
            <a:ext cx="2907792" cy="438912"/>
          </a:xfrm>
          <a:prstGeom prst="rect">
            <a:avLst/>
          </a:prstGeom>
          <a:noFill/>
          <a:ln/>
        </p:spPr>
        <p:txBody>
          <a:bodyPr wrap="square" lIns="254" tIns="254" rIns="254" bIns="254" rtlCol="0" anchor="t"/>
          <a:lstStyle/>
          <a:p>
            <a:pPr marL="0" indent="0">
              <a:buNone/>
            </a:pPr>
            <a:r>
              <a:rPr lang="en-US" sz="2000" dirty="0">
                <a:solidFill>
                  <a:srgbClr val="656178"/>
                </a:solidFill>
              </a:rPr>
              <a:t>Which AI platform should we choose?</a:t>
            </a:r>
            <a:endParaRPr lang="en-US" sz="2000" dirty="0"/>
          </a:p>
        </p:txBody>
      </p:sp>
      <p:sp>
        <p:nvSpPr>
          <p:cNvPr id="14" name="Shape 12"/>
          <p:cNvSpPr/>
          <p:nvPr/>
        </p:nvSpPr>
        <p:spPr>
          <a:xfrm>
            <a:off x="5330952" y="3154680"/>
            <a:ext cx="1508760" cy="685800"/>
          </a:xfrm>
          <a:prstGeom prst="downArrow">
            <a:avLst/>
          </a:prstGeom>
          <a:solidFill>
            <a:srgbClr val="E23E9B"/>
          </a:solidFill>
          <a:ln w="12700">
            <a:solidFill>
              <a:srgbClr val="E23E9B"/>
            </a:solidFill>
            <a:prstDash val="solid"/>
          </a:ln>
        </p:spPr>
        <p:txBody>
          <a:bodyPr/>
          <a:lstStyle/>
          <a:p>
            <a:endParaRPr lang="en-US"/>
          </a:p>
        </p:txBody>
      </p:sp>
      <p:sp>
        <p:nvSpPr>
          <p:cNvPr id="15" name="Text 13"/>
          <p:cNvSpPr/>
          <p:nvPr/>
        </p:nvSpPr>
        <p:spPr>
          <a:xfrm>
            <a:off x="1234440" y="4050792"/>
            <a:ext cx="9738360" cy="786384"/>
          </a:xfrm>
          <a:prstGeom prst="rect">
            <a:avLst/>
          </a:prstGeom>
          <a:solidFill>
            <a:srgbClr val="22175C"/>
          </a:solidFill>
          <a:ln/>
        </p:spPr>
        <p:txBody>
          <a:bodyPr wrap="square" lIns="508" tIns="508" rIns="508" bIns="508" rtlCol="0" anchor="ctr"/>
          <a:lstStyle/>
          <a:p>
            <a:pPr marL="0" indent="0" algn="ctr">
              <a:buNone/>
            </a:pPr>
            <a:r>
              <a:rPr lang="en-US" sz="2600" b="1" dirty="0">
                <a:solidFill>
                  <a:srgbClr val="FFFFFF"/>
                </a:solidFill>
              </a:rPr>
              <a:t>WHAT IS CONSUMING OUR TIME EVERY DAY?</a:t>
            </a:r>
            <a:endParaRPr lang="en-US" sz="2600" dirty="0"/>
          </a:p>
        </p:txBody>
      </p:sp>
      <p:sp>
        <p:nvSpPr>
          <p:cNvPr id="16" name="Text 14"/>
          <p:cNvSpPr/>
          <p:nvPr/>
        </p:nvSpPr>
        <p:spPr>
          <a:xfrm>
            <a:off x="1097280" y="5230368"/>
            <a:ext cx="9966960" cy="411480"/>
          </a:xfrm>
          <a:prstGeom prst="rect">
            <a:avLst/>
          </a:prstGeom>
          <a:noFill/>
          <a:ln/>
        </p:spPr>
        <p:txBody>
          <a:bodyPr wrap="square" lIns="0" tIns="0" rIns="0" bIns="0" rtlCol="0" anchor="ctr"/>
          <a:lstStyle/>
          <a:p>
            <a:pPr marL="0" indent="0" algn="ctr">
              <a:buNone/>
            </a:pPr>
            <a:r>
              <a:rPr lang="en-US" sz="1700" i="1" dirty="0">
                <a:solidFill>
                  <a:srgbClr val="656178"/>
                </a:solidFill>
              </a:rPr>
              <a:t>AI on top of a bad process simply helps you do the wrong thing faster.</a:t>
            </a:r>
            <a:endParaRPr lang="en-US" sz="1700" dirty="0"/>
          </a:p>
        </p:txBody>
      </p:sp>
      <p:sp>
        <p:nvSpPr>
          <p:cNvPr id="25" name="Slide Number Placeholder 0"/>
          <p:cNvSpPr>
            <a:spLocks noGrp="1"/>
          </p:cNvSpPr>
          <p:nvPr>
            <p:ph type="sldNum" sz="quarter" idx="4294967295"/>
          </p:nvPr>
        </p:nvSpPr>
        <p:spPr>
          <a:xfrm>
            <a:off x="11548872" y="6419088"/>
            <a:ext cx="274320" cy="182880"/>
          </a:xfrm>
          <a:prstGeom prst="rect">
            <a:avLst/>
          </a:prstGeom>
          <a:extLst>
            <a:ext uri="{C572A759-6A51-4108-AA02-DFA0A04FC94B}">
              <ma14:wrappingTextBoxFlag xmlns:ma14="http://schemas.microsoft.com/office/mac/drawingml/2011/main" xmlns="" val="0"/>
            </a:ext>
          </a:extLst>
        </p:spPr>
        <p:txBody>
          <a:bodyPr lIns="254" tIns="254" rIns="254" bIns="254"/>
          <a:lstStyle>
            <a:lvl1pPr>
              <a:defRPr sz="800">
                <a:solidFill>
                  <a:srgbClr val="FFFFFF"/>
                </a:solidFill>
              </a:defRPr>
            </a:lvl1pPr>
          </a:lstStyle>
          <a:p>
            <a:pPr algn="ctr"/>
            <a:fld id="{F7021451-1387-4CA6-816F-3879F97B5CBC}" type="slidenum">
              <a:rPr lang="en-US" b="0"/>
              <a:t>3</a:t>
            </a:fld>
            <a:endParaRPr lang="en-US"/>
          </a:p>
        </p:txBody>
      </p:sp>
      <p:pic>
        <p:nvPicPr>
          <p:cNvPr id="18" name="Picture 17" descr="A logo for a company&#10;&#10;AI-generated content may be incorrect.">
            <a:extLst>
              <a:ext uri="{FF2B5EF4-FFF2-40B4-BE49-F238E27FC236}">
                <a16:creationId xmlns:a16="http://schemas.microsoft.com/office/drawing/2014/main" id="{D2442161-A093-888B-9410-B92D57D9E736}"/>
              </a:ext>
            </a:extLst>
          </p:cNvPr>
          <p:cNvPicPr>
            <a:picLocks noChangeAspect="1"/>
          </p:cNvPicPr>
          <p:nvPr/>
        </p:nvPicPr>
        <p:blipFill>
          <a:blip r:embed="rId3"/>
          <a:stretch>
            <a:fillRect/>
          </a:stretch>
        </p:blipFill>
        <p:spPr>
          <a:xfrm>
            <a:off x="9009713" y="5583602"/>
            <a:ext cx="3135443" cy="1112239"/>
          </a:xfrm>
          <a:prstGeom prst="rect">
            <a:avLst/>
          </a:prstGeom>
        </p:spPr>
      </p:pic>
      <p:pic>
        <p:nvPicPr>
          <p:cNvPr id="22" name="Picture 21" descr="A blue and silver logo&#10;&#10;AI-generated content may be incorrect.">
            <a:extLst>
              <a:ext uri="{FF2B5EF4-FFF2-40B4-BE49-F238E27FC236}">
                <a16:creationId xmlns:a16="http://schemas.microsoft.com/office/drawing/2014/main" id="{44714B25-7965-5C88-2AA9-20B9701209B7}"/>
              </a:ext>
            </a:extLst>
          </p:cNvPr>
          <p:cNvPicPr>
            <a:picLocks noChangeAspect="1"/>
          </p:cNvPicPr>
          <p:nvPr/>
        </p:nvPicPr>
        <p:blipFill>
          <a:blip r:embed="rId4"/>
          <a:stretch>
            <a:fillRect/>
          </a:stretch>
        </p:blipFill>
        <p:spPr>
          <a:xfrm>
            <a:off x="10697823" y="148496"/>
            <a:ext cx="1308205" cy="132069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1" cy="1"/>
          <a:chOff x="0" y="0"/>
          <a:chExt cx="1" cy="1"/>
        </a:xfrm>
      </p:grpSpPr>
      <p:sp>
        <p:nvSpPr>
          <p:cNvPr id="2" name="Text 0"/>
          <p:cNvSpPr/>
          <p:nvPr/>
        </p:nvSpPr>
        <p:spPr>
          <a:xfrm>
            <a:off x="658368" y="438912"/>
            <a:ext cx="9921240" cy="457200"/>
          </a:xfrm>
          <a:prstGeom prst="rect">
            <a:avLst/>
          </a:prstGeom>
          <a:noFill/>
          <a:ln/>
        </p:spPr>
        <p:txBody>
          <a:bodyPr wrap="square" lIns="0" tIns="0" rIns="0" bIns="0" rtlCol="0" anchor="ctr"/>
          <a:lstStyle/>
          <a:p>
            <a:pPr marL="0" indent="0">
              <a:buNone/>
            </a:pPr>
            <a:r>
              <a:rPr lang="en-US" sz="2500" b="1" dirty="0">
                <a:solidFill>
                  <a:srgbClr val="22175C"/>
                </a:solidFill>
                <a:latin typeface="Aptos Display" pitchFamily="34" charset="0"/>
                <a:ea typeface="Aptos Display" pitchFamily="34" charset="-122"/>
                <a:cs typeface="Aptos Display" pitchFamily="34" charset="-120"/>
              </a:rPr>
              <a:t>Finding automation opportunities</a:t>
            </a:r>
            <a:endParaRPr lang="en-US" sz="2500" dirty="0"/>
          </a:p>
        </p:txBody>
      </p:sp>
      <p:sp>
        <p:nvSpPr>
          <p:cNvPr id="3" name="Text 1"/>
          <p:cNvSpPr/>
          <p:nvPr/>
        </p:nvSpPr>
        <p:spPr>
          <a:xfrm>
            <a:off x="676656" y="923544"/>
            <a:ext cx="9738360" cy="274320"/>
          </a:xfrm>
          <a:prstGeom prst="rect">
            <a:avLst/>
          </a:prstGeom>
          <a:noFill/>
          <a:ln/>
        </p:spPr>
        <p:txBody>
          <a:bodyPr wrap="square" lIns="0" tIns="0" rIns="0" bIns="0" rtlCol="0" anchor="ctr"/>
          <a:lstStyle/>
          <a:p>
            <a:pPr marL="0" indent="0">
              <a:buNone/>
            </a:pPr>
            <a:r>
              <a:rPr lang="en-US" sz="1150" dirty="0">
                <a:solidFill>
                  <a:srgbClr val="656178"/>
                </a:solidFill>
              </a:rPr>
              <a:t>Use this simple four-part test</a:t>
            </a:r>
            <a:endParaRPr lang="en-US" sz="1150" dirty="0"/>
          </a:p>
        </p:txBody>
      </p:sp>
      <p:sp>
        <p:nvSpPr>
          <p:cNvPr id="4" name="Shape 2"/>
          <p:cNvSpPr/>
          <p:nvPr/>
        </p:nvSpPr>
        <p:spPr>
          <a:xfrm>
            <a:off x="658368" y="1252728"/>
            <a:ext cx="1143000" cy="1"/>
          </a:xfrm>
          <a:prstGeom prst="line">
            <a:avLst/>
          </a:prstGeom>
          <a:noFill/>
          <a:ln w="50800">
            <a:solidFill>
              <a:srgbClr val="E23E9B"/>
            </a:solidFill>
            <a:prstDash val="solid"/>
          </a:ln>
        </p:spPr>
        <p:txBody>
          <a:bodyPr/>
          <a:lstStyle/>
          <a:p>
            <a:endParaRPr lang="en-US"/>
          </a:p>
        </p:txBody>
      </p:sp>
      <p:sp>
        <p:nvSpPr>
          <p:cNvPr id="5" name="Shape 3"/>
          <p:cNvSpPr/>
          <p:nvPr/>
        </p:nvSpPr>
        <p:spPr>
          <a:xfrm>
            <a:off x="658368" y="1508760"/>
            <a:ext cx="5166360" cy="1481328"/>
          </a:xfrm>
          <a:prstGeom prst="roundRect">
            <a:avLst>
              <a:gd name="adj" fmla="val 4938"/>
            </a:avLst>
          </a:prstGeom>
          <a:solidFill>
            <a:srgbClr val="FFFFFF"/>
          </a:solidFill>
          <a:ln w="12700">
            <a:solidFill>
              <a:srgbClr val="DDD8EA"/>
            </a:solidFill>
            <a:prstDash val="solid"/>
          </a:ln>
          <a:effectLst>
            <a:outerShdw blurRad="15240" dist="5080" dir="2700000" algn="bl" rotWithShape="0">
              <a:srgbClr val="000000">
                <a:alpha val="12000"/>
              </a:srgbClr>
            </a:outerShdw>
          </a:effectLst>
        </p:spPr>
        <p:txBody>
          <a:bodyPr/>
          <a:lstStyle/>
          <a:p>
            <a:endParaRPr lang="en-US"/>
          </a:p>
        </p:txBody>
      </p:sp>
      <p:sp>
        <p:nvSpPr>
          <p:cNvPr id="6" name="Shape 4"/>
          <p:cNvSpPr/>
          <p:nvPr/>
        </p:nvSpPr>
        <p:spPr>
          <a:xfrm>
            <a:off x="859536" y="1709928"/>
            <a:ext cx="457200" cy="457200"/>
          </a:xfrm>
          <a:prstGeom prst="ellipse">
            <a:avLst/>
          </a:prstGeom>
          <a:solidFill>
            <a:srgbClr val="6A38C2"/>
          </a:solidFill>
          <a:ln w="12700">
            <a:solidFill>
              <a:srgbClr val="6A38C2"/>
            </a:solidFill>
            <a:prstDash val="solid"/>
          </a:ln>
        </p:spPr>
        <p:txBody>
          <a:bodyPr/>
          <a:lstStyle/>
          <a:p>
            <a:endParaRPr lang="en-US"/>
          </a:p>
        </p:txBody>
      </p:sp>
      <p:sp>
        <p:nvSpPr>
          <p:cNvPr id="7" name="Text 5"/>
          <p:cNvSpPr/>
          <p:nvPr/>
        </p:nvSpPr>
        <p:spPr>
          <a:xfrm>
            <a:off x="859536" y="1773936"/>
            <a:ext cx="457200" cy="164592"/>
          </a:xfrm>
          <a:prstGeom prst="rect">
            <a:avLst/>
          </a:prstGeom>
          <a:noFill/>
          <a:ln/>
        </p:spPr>
        <p:txBody>
          <a:bodyPr wrap="square" lIns="0" tIns="0" rIns="0" bIns="0" rtlCol="0" anchor="ctr"/>
          <a:lstStyle/>
          <a:p>
            <a:pPr marL="0" indent="0" algn="ctr">
              <a:buNone/>
            </a:pPr>
            <a:r>
              <a:rPr lang="en-US" sz="1200" b="1" dirty="0">
                <a:solidFill>
                  <a:srgbClr val="FFFFFF"/>
                </a:solidFill>
              </a:rPr>
              <a:t>1</a:t>
            </a:r>
            <a:endParaRPr lang="en-US" sz="1200" dirty="0"/>
          </a:p>
        </p:txBody>
      </p:sp>
      <p:sp>
        <p:nvSpPr>
          <p:cNvPr id="8" name="Text 6"/>
          <p:cNvSpPr/>
          <p:nvPr/>
        </p:nvSpPr>
        <p:spPr>
          <a:xfrm>
            <a:off x="1444752" y="1709928"/>
            <a:ext cx="4160520" cy="320040"/>
          </a:xfrm>
          <a:prstGeom prst="rect">
            <a:avLst/>
          </a:prstGeom>
          <a:noFill/>
          <a:ln/>
        </p:spPr>
        <p:txBody>
          <a:bodyPr wrap="square" lIns="0" tIns="0" rIns="0" bIns="0" rtlCol="0" anchor="ctr"/>
          <a:lstStyle/>
          <a:p>
            <a:pPr marL="0" indent="0">
              <a:buNone/>
            </a:pPr>
            <a:r>
              <a:rPr lang="en-US" sz="1600" b="1" dirty="0">
                <a:solidFill>
                  <a:srgbClr val="25233A"/>
                </a:solidFill>
              </a:rPr>
              <a:t>REPETITIVE</a:t>
            </a:r>
            <a:endParaRPr lang="en-US" sz="1600" dirty="0"/>
          </a:p>
        </p:txBody>
      </p:sp>
      <p:sp>
        <p:nvSpPr>
          <p:cNvPr id="9" name="Text 7"/>
          <p:cNvSpPr/>
          <p:nvPr/>
        </p:nvSpPr>
        <p:spPr>
          <a:xfrm>
            <a:off x="896112" y="2221992"/>
            <a:ext cx="4690872" cy="585216"/>
          </a:xfrm>
          <a:prstGeom prst="rect">
            <a:avLst/>
          </a:prstGeom>
          <a:noFill/>
          <a:ln/>
        </p:spPr>
        <p:txBody>
          <a:bodyPr wrap="square" lIns="254" tIns="254" rIns="254" bIns="254" rtlCol="0" anchor="t"/>
          <a:lstStyle/>
          <a:p>
            <a:pPr marL="0" indent="0">
              <a:buNone/>
            </a:pPr>
            <a:r>
              <a:rPr lang="en-US" sz="2000" dirty="0">
                <a:solidFill>
                  <a:srgbClr val="656178"/>
                </a:solidFill>
              </a:rPr>
              <a:t>You do it more than once.</a:t>
            </a:r>
            <a:endParaRPr lang="en-US" sz="2000" dirty="0"/>
          </a:p>
        </p:txBody>
      </p:sp>
      <p:sp>
        <p:nvSpPr>
          <p:cNvPr id="10" name="Shape 8"/>
          <p:cNvSpPr/>
          <p:nvPr/>
        </p:nvSpPr>
        <p:spPr>
          <a:xfrm>
            <a:off x="6236208" y="1508760"/>
            <a:ext cx="5166360" cy="1481328"/>
          </a:xfrm>
          <a:prstGeom prst="roundRect">
            <a:avLst>
              <a:gd name="adj" fmla="val 4938"/>
            </a:avLst>
          </a:prstGeom>
          <a:solidFill>
            <a:srgbClr val="FFFFFF"/>
          </a:solidFill>
          <a:ln w="12700">
            <a:solidFill>
              <a:srgbClr val="DDD8EA"/>
            </a:solidFill>
            <a:prstDash val="solid"/>
          </a:ln>
          <a:effectLst>
            <a:outerShdw blurRad="15240" dist="5080" dir="2700000" algn="bl" rotWithShape="0">
              <a:srgbClr val="000000">
                <a:alpha val="12000"/>
              </a:srgbClr>
            </a:outerShdw>
          </a:effectLst>
        </p:spPr>
        <p:txBody>
          <a:bodyPr/>
          <a:lstStyle/>
          <a:p>
            <a:endParaRPr lang="en-US"/>
          </a:p>
        </p:txBody>
      </p:sp>
      <p:sp>
        <p:nvSpPr>
          <p:cNvPr id="11" name="Shape 9"/>
          <p:cNvSpPr/>
          <p:nvPr/>
        </p:nvSpPr>
        <p:spPr>
          <a:xfrm>
            <a:off x="6437376" y="1709928"/>
            <a:ext cx="457200" cy="457200"/>
          </a:xfrm>
          <a:prstGeom prst="ellipse">
            <a:avLst/>
          </a:prstGeom>
          <a:solidFill>
            <a:srgbClr val="25AFC0"/>
          </a:solidFill>
          <a:ln w="12700">
            <a:solidFill>
              <a:srgbClr val="25AFC0"/>
            </a:solidFill>
            <a:prstDash val="solid"/>
          </a:ln>
        </p:spPr>
        <p:txBody>
          <a:bodyPr/>
          <a:lstStyle/>
          <a:p>
            <a:endParaRPr lang="en-US"/>
          </a:p>
        </p:txBody>
      </p:sp>
      <p:sp>
        <p:nvSpPr>
          <p:cNvPr id="12" name="Text 10"/>
          <p:cNvSpPr/>
          <p:nvPr/>
        </p:nvSpPr>
        <p:spPr>
          <a:xfrm>
            <a:off x="6437376" y="1773936"/>
            <a:ext cx="457200" cy="164592"/>
          </a:xfrm>
          <a:prstGeom prst="rect">
            <a:avLst/>
          </a:prstGeom>
          <a:noFill/>
          <a:ln/>
        </p:spPr>
        <p:txBody>
          <a:bodyPr wrap="square" lIns="0" tIns="0" rIns="0" bIns="0" rtlCol="0" anchor="ctr"/>
          <a:lstStyle/>
          <a:p>
            <a:pPr marL="0" indent="0" algn="ctr">
              <a:buNone/>
            </a:pPr>
            <a:r>
              <a:rPr lang="en-US" sz="1200" b="1" dirty="0">
                <a:solidFill>
                  <a:srgbClr val="FFFFFF"/>
                </a:solidFill>
              </a:rPr>
              <a:t>2</a:t>
            </a:r>
            <a:endParaRPr lang="en-US" sz="1200" dirty="0"/>
          </a:p>
        </p:txBody>
      </p:sp>
      <p:sp>
        <p:nvSpPr>
          <p:cNvPr id="13" name="Text 11"/>
          <p:cNvSpPr/>
          <p:nvPr/>
        </p:nvSpPr>
        <p:spPr>
          <a:xfrm>
            <a:off x="7022592" y="1709928"/>
            <a:ext cx="4160520" cy="320040"/>
          </a:xfrm>
          <a:prstGeom prst="rect">
            <a:avLst/>
          </a:prstGeom>
          <a:noFill/>
          <a:ln/>
        </p:spPr>
        <p:txBody>
          <a:bodyPr wrap="square" lIns="0" tIns="0" rIns="0" bIns="0" rtlCol="0" anchor="ctr"/>
          <a:lstStyle/>
          <a:p>
            <a:pPr marL="0" indent="0">
              <a:buNone/>
            </a:pPr>
            <a:r>
              <a:rPr lang="en-US" sz="1600" b="1" dirty="0">
                <a:solidFill>
                  <a:srgbClr val="25233A"/>
                </a:solidFill>
              </a:rPr>
              <a:t>PREDICTABLE</a:t>
            </a:r>
            <a:endParaRPr lang="en-US" sz="1600" dirty="0"/>
          </a:p>
        </p:txBody>
      </p:sp>
      <p:sp>
        <p:nvSpPr>
          <p:cNvPr id="14" name="Text 12"/>
          <p:cNvSpPr/>
          <p:nvPr/>
        </p:nvSpPr>
        <p:spPr>
          <a:xfrm>
            <a:off x="6473952" y="2221992"/>
            <a:ext cx="4690872" cy="585216"/>
          </a:xfrm>
          <a:prstGeom prst="rect">
            <a:avLst/>
          </a:prstGeom>
          <a:noFill/>
          <a:ln/>
        </p:spPr>
        <p:txBody>
          <a:bodyPr wrap="square" lIns="254" tIns="254" rIns="254" bIns="254" rtlCol="0" anchor="t"/>
          <a:lstStyle/>
          <a:p>
            <a:pPr marL="0" indent="0">
              <a:buNone/>
            </a:pPr>
            <a:r>
              <a:rPr lang="en-US" sz="2000" dirty="0">
                <a:solidFill>
                  <a:srgbClr val="656178"/>
                </a:solidFill>
              </a:rPr>
              <a:t>Same inputs, same outputs.</a:t>
            </a:r>
            <a:endParaRPr lang="en-US" sz="2000" dirty="0"/>
          </a:p>
        </p:txBody>
      </p:sp>
      <p:sp>
        <p:nvSpPr>
          <p:cNvPr id="15" name="Shape 13"/>
          <p:cNvSpPr/>
          <p:nvPr/>
        </p:nvSpPr>
        <p:spPr>
          <a:xfrm>
            <a:off x="658368" y="3383280"/>
            <a:ext cx="5166360" cy="1481328"/>
          </a:xfrm>
          <a:prstGeom prst="roundRect">
            <a:avLst>
              <a:gd name="adj" fmla="val 4938"/>
            </a:avLst>
          </a:prstGeom>
          <a:solidFill>
            <a:srgbClr val="FFFFFF"/>
          </a:solidFill>
          <a:ln w="12700">
            <a:solidFill>
              <a:srgbClr val="DDD8EA"/>
            </a:solidFill>
            <a:prstDash val="solid"/>
          </a:ln>
          <a:effectLst>
            <a:outerShdw blurRad="15240" dist="5080" dir="2700000" algn="bl" rotWithShape="0">
              <a:srgbClr val="000000">
                <a:alpha val="12000"/>
              </a:srgbClr>
            </a:outerShdw>
          </a:effectLst>
        </p:spPr>
        <p:txBody>
          <a:bodyPr/>
          <a:lstStyle/>
          <a:p>
            <a:endParaRPr lang="en-US"/>
          </a:p>
        </p:txBody>
      </p:sp>
      <p:sp>
        <p:nvSpPr>
          <p:cNvPr id="16" name="Shape 14"/>
          <p:cNvSpPr/>
          <p:nvPr/>
        </p:nvSpPr>
        <p:spPr>
          <a:xfrm>
            <a:off x="859536" y="3584448"/>
            <a:ext cx="457200" cy="457200"/>
          </a:xfrm>
          <a:prstGeom prst="ellipse">
            <a:avLst/>
          </a:prstGeom>
          <a:solidFill>
            <a:srgbClr val="E23E9B"/>
          </a:solidFill>
          <a:ln w="12700">
            <a:solidFill>
              <a:srgbClr val="E23E9B"/>
            </a:solidFill>
            <a:prstDash val="solid"/>
          </a:ln>
        </p:spPr>
        <p:txBody>
          <a:bodyPr/>
          <a:lstStyle/>
          <a:p>
            <a:endParaRPr lang="en-US"/>
          </a:p>
        </p:txBody>
      </p:sp>
      <p:sp>
        <p:nvSpPr>
          <p:cNvPr id="17" name="Text 15"/>
          <p:cNvSpPr/>
          <p:nvPr/>
        </p:nvSpPr>
        <p:spPr>
          <a:xfrm>
            <a:off x="859536" y="3648456"/>
            <a:ext cx="457200" cy="164592"/>
          </a:xfrm>
          <a:prstGeom prst="rect">
            <a:avLst/>
          </a:prstGeom>
          <a:noFill/>
          <a:ln/>
        </p:spPr>
        <p:txBody>
          <a:bodyPr wrap="square" lIns="0" tIns="0" rIns="0" bIns="0" rtlCol="0" anchor="ctr"/>
          <a:lstStyle/>
          <a:p>
            <a:pPr marL="0" indent="0" algn="ctr">
              <a:buNone/>
            </a:pPr>
            <a:r>
              <a:rPr lang="en-US" sz="1200" b="1" dirty="0">
                <a:solidFill>
                  <a:srgbClr val="FFFFFF"/>
                </a:solidFill>
              </a:rPr>
              <a:t>3</a:t>
            </a:r>
            <a:endParaRPr lang="en-US" sz="1200" dirty="0"/>
          </a:p>
        </p:txBody>
      </p:sp>
      <p:sp>
        <p:nvSpPr>
          <p:cNvPr id="18" name="Text 16"/>
          <p:cNvSpPr/>
          <p:nvPr/>
        </p:nvSpPr>
        <p:spPr>
          <a:xfrm>
            <a:off x="1444752" y="3584448"/>
            <a:ext cx="4160520" cy="320040"/>
          </a:xfrm>
          <a:prstGeom prst="rect">
            <a:avLst/>
          </a:prstGeom>
          <a:noFill/>
          <a:ln/>
        </p:spPr>
        <p:txBody>
          <a:bodyPr wrap="square" lIns="0" tIns="0" rIns="0" bIns="0" rtlCol="0" anchor="ctr"/>
          <a:lstStyle/>
          <a:p>
            <a:pPr marL="0" indent="0">
              <a:buNone/>
            </a:pPr>
            <a:r>
              <a:rPr lang="en-US" sz="1600" b="1" dirty="0">
                <a:solidFill>
                  <a:srgbClr val="25233A"/>
                </a:solidFill>
              </a:rPr>
              <a:t>RULE-BASED</a:t>
            </a:r>
            <a:endParaRPr lang="en-US" sz="1600" dirty="0"/>
          </a:p>
        </p:txBody>
      </p:sp>
      <p:sp>
        <p:nvSpPr>
          <p:cNvPr id="19" name="Text 17"/>
          <p:cNvSpPr/>
          <p:nvPr/>
        </p:nvSpPr>
        <p:spPr>
          <a:xfrm>
            <a:off x="896112" y="4096512"/>
            <a:ext cx="4690872" cy="585216"/>
          </a:xfrm>
          <a:prstGeom prst="rect">
            <a:avLst/>
          </a:prstGeom>
          <a:noFill/>
          <a:ln/>
        </p:spPr>
        <p:txBody>
          <a:bodyPr wrap="square" lIns="254" tIns="254" rIns="254" bIns="254" rtlCol="0" anchor="t"/>
          <a:lstStyle/>
          <a:p>
            <a:pPr marL="0" indent="0">
              <a:buNone/>
            </a:pPr>
            <a:r>
              <a:rPr lang="en-US" sz="2000" dirty="0">
                <a:solidFill>
                  <a:srgbClr val="656178"/>
                </a:solidFill>
              </a:rPr>
              <a:t>A clear process exists.</a:t>
            </a:r>
            <a:endParaRPr lang="en-US" sz="2000" dirty="0"/>
          </a:p>
        </p:txBody>
      </p:sp>
      <p:sp>
        <p:nvSpPr>
          <p:cNvPr id="20" name="Shape 18"/>
          <p:cNvSpPr/>
          <p:nvPr/>
        </p:nvSpPr>
        <p:spPr>
          <a:xfrm>
            <a:off x="6236208" y="3383280"/>
            <a:ext cx="5166360" cy="1481328"/>
          </a:xfrm>
          <a:prstGeom prst="roundRect">
            <a:avLst>
              <a:gd name="adj" fmla="val 4938"/>
            </a:avLst>
          </a:prstGeom>
          <a:solidFill>
            <a:srgbClr val="FFFFFF"/>
          </a:solidFill>
          <a:ln w="12700">
            <a:solidFill>
              <a:srgbClr val="DDD8EA"/>
            </a:solidFill>
            <a:prstDash val="solid"/>
          </a:ln>
          <a:effectLst>
            <a:outerShdw blurRad="15240" dist="5080" dir="2700000" algn="bl" rotWithShape="0">
              <a:srgbClr val="000000">
                <a:alpha val="12000"/>
              </a:srgbClr>
            </a:outerShdw>
          </a:effectLst>
        </p:spPr>
        <p:txBody>
          <a:bodyPr/>
          <a:lstStyle/>
          <a:p>
            <a:endParaRPr lang="en-US"/>
          </a:p>
        </p:txBody>
      </p:sp>
      <p:sp>
        <p:nvSpPr>
          <p:cNvPr id="21" name="Shape 19"/>
          <p:cNvSpPr/>
          <p:nvPr/>
        </p:nvSpPr>
        <p:spPr>
          <a:xfrm>
            <a:off x="6437376" y="3584448"/>
            <a:ext cx="457200" cy="457200"/>
          </a:xfrm>
          <a:prstGeom prst="ellipse">
            <a:avLst/>
          </a:prstGeom>
          <a:solidFill>
            <a:srgbClr val="2F9E78"/>
          </a:solidFill>
          <a:ln w="12700">
            <a:solidFill>
              <a:srgbClr val="2F9E78"/>
            </a:solidFill>
            <a:prstDash val="solid"/>
          </a:ln>
        </p:spPr>
        <p:txBody>
          <a:bodyPr/>
          <a:lstStyle/>
          <a:p>
            <a:endParaRPr lang="en-US"/>
          </a:p>
        </p:txBody>
      </p:sp>
      <p:sp>
        <p:nvSpPr>
          <p:cNvPr id="22" name="Text 20"/>
          <p:cNvSpPr/>
          <p:nvPr/>
        </p:nvSpPr>
        <p:spPr>
          <a:xfrm>
            <a:off x="6437376" y="3648456"/>
            <a:ext cx="457200" cy="164592"/>
          </a:xfrm>
          <a:prstGeom prst="rect">
            <a:avLst/>
          </a:prstGeom>
          <a:noFill/>
          <a:ln/>
        </p:spPr>
        <p:txBody>
          <a:bodyPr wrap="square" lIns="0" tIns="0" rIns="0" bIns="0" rtlCol="0" anchor="ctr"/>
          <a:lstStyle/>
          <a:p>
            <a:pPr marL="0" indent="0" algn="ctr">
              <a:buNone/>
            </a:pPr>
            <a:r>
              <a:rPr lang="en-US" sz="1200" b="1" dirty="0">
                <a:solidFill>
                  <a:srgbClr val="FFFFFF"/>
                </a:solidFill>
              </a:rPr>
              <a:t>4</a:t>
            </a:r>
            <a:endParaRPr lang="en-US" sz="1200" dirty="0"/>
          </a:p>
        </p:txBody>
      </p:sp>
      <p:sp>
        <p:nvSpPr>
          <p:cNvPr id="23" name="Text 21"/>
          <p:cNvSpPr/>
          <p:nvPr/>
        </p:nvSpPr>
        <p:spPr>
          <a:xfrm>
            <a:off x="7022592" y="3584448"/>
            <a:ext cx="4160520" cy="320040"/>
          </a:xfrm>
          <a:prstGeom prst="rect">
            <a:avLst/>
          </a:prstGeom>
          <a:noFill/>
          <a:ln/>
        </p:spPr>
        <p:txBody>
          <a:bodyPr wrap="square" lIns="0" tIns="0" rIns="0" bIns="0" rtlCol="0" anchor="ctr"/>
          <a:lstStyle/>
          <a:p>
            <a:pPr marL="0" indent="0">
              <a:buNone/>
            </a:pPr>
            <a:r>
              <a:rPr lang="en-US" sz="1600" b="1" dirty="0">
                <a:solidFill>
                  <a:srgbClr val="25233A"/>
                </a:solidFill>
              </a:rPr>
              <a:t>LOW VALUE</a:t>
            </a:r>
            <a:endParaRPr lang="en-US" sz="1600" dirty="0"/>
          </a:p>
        </p:txBody>
      </p:sp>
      <p:sp>
        <p:nvSpPr>
          <p:cNvPr id="24" name="Text 22"/>
          <p:cNvSpPr/>
          <p:nvPr/>
        </p:nvSpPr>
        <p:spPr>
          <a:xfrm>
            <a:off x="6473952" y="4096512"/>
            <a:ext cx="4690872" cy="585216"/>
          </a:xfrm>
          <a:prstGeom prst="rect">
            <a:avLst/>
          </a:prstGeom>
          <a:noFill/>
          <a:ln/>
        </p:spPr>
        <p:txBody>
          <a:bodyPr wrap="square" lIns="254" tIns="254" rIns="254" bIns="254" rtlCol="0" anchor="t"/>
          <a:lstStyle/>
          <a:p>
            <a:pPr marL="0" indent="0">
              <a:buNone/>
            </a:pPr>
            <a:r>
              <a:rPr lang="en-US" sz="2000" dirty="0">
                <a:solidFill>
                  <a:srgbClr val="656178"/>
                </a:solidFill>
              </a:rPr>
              <a:t>It needs doing, but not your expertise.</a:t>
            </a:r>
            <a:endParaRPr lang="en-US" sz="2000" dirty="0"/>
          </a:p>
        </p:txBody>
      </p:sp>
      <p:sp>
        <p:nvSpPr>
          <p:cNvPr id="25" name="Text 23"/>
          <p:cNvSpPr/>
          <p:nvPr/>
        </p:nvSpPr>
        <p:spPr>
          <a:xfrm>
            <a:off x="1143000" y="5240811"/>
            <a:ext cx="9921240" cy="444709"/>
          </a:xfrm>
          <a:prstGeom prst="rect">
            <a:avLst/>
          </a:prstGeom>
          <a:noFill/>
          <a:ln/>
        </p:spPr>
        <p:txBody>
          <a:bodyPr wrap="square" lIns="0" tIns="0" rIns="0" bIns="0" rtlCol="0" anchor="ctr"/>
          <a:lstStyle/>
          <a:p>
            <a:pPr marL="0" indent="0" algn="ctr">
              <a:buNone/>
            </a:pPr>
            <a:r>
              <a:rPr lang="en-US" sz="1800" b="1" dirty="0">
                <a:solidFill>
                  <a:srgbClr val="22175C"/>
                </a:solidFill>
              </a:rPr>
              <a:t>YES TO ALL FOUR?  AUTOMATION IS PROBABLY A GOOD FIT.</a:t>
            </a:r>
            <a:endParaRPr lang="en-US" sz="1800" dirty="0"/>
          </a:p>
        </p:txBody>
      </p:sp>
      <p:sp>
        <p:nvSpPr>
          <p:cNvPr id="26" name="Slide Number Placeholder 0"/>
          <p:cNvSpPr>
            <a:spLocks noGrp="1"/>
          </p:cNvSpPr>
          <p:nvPr>
            <p:ph type="sldNum" sz="quarter" idx="4294967295"/>
          </p:nvPr>
        </p:nvSpPr>
        <p:spPr>
          <a:xfrm>
            <a:off x="11548872" y="6419088"/>
            <a:ext cx="274320" cy="182880"/>
          </a:xfrm>
          <a:prstGeom prst="rect">
            <a:avLst/>
          </a:prstGeom>
          <a:extLst>
            <a:ext uri="{C572A759-6A51-4108-AA02-DFA0A04FC94B}">
              <ma14:wrappingTextBoxFlag xmlns:ma14="http://schemas.microsoft.com/office/mac/drawingml/2011/main" xmlns="" val="0"/>
            </a:ext>
          </a:extLst>
        </p:spPr>
        <p:txBody>
          <a:bodyPr lIns="254" tIns="254" rIns="254" bIns="254"/>
          <a:lstStyle>
            <a:lvl1pPr>
              <a:defRPr sz="800">
                <a:solidFill>
                  <a:srgbClr val="FFFFFF"/>
                </a:solidFill>
              </a:defRPr>
            </a:lvl1pPr>
          </a:lstStyle>
          <a:p>
            <a:pPr algn="ctr"/>
            <a:fld id="{F7021451-1387-4CA6-816F-3879F97B5CBC}" type="slidenum">
              <a:rPr lang="en-US" b="0"/>
              <a:t>4</a:t>
            </a:fld>
            <a:endParaRPr lang="en-US"/>
          </a:p>
        </p:txBody>
      </p:sp>
      <p:pic>
        <p:nvPicPr>
          <p:cNvPr id="28" name="Picture 27" descr="A logo for a company&#10;&#10;AI-generated content may be incorrect.">
            <a:extLst>
              <a:ext uri="{FF2B5EF4-FFF2-40B4-BE49-F238E27FC236}">
                <a16:creationId xmlns:a16="http://schemas.microsoft.com/office/drawing/2014/main" id="{76BF5E9A-EA39-4E3A-7580-B3F1757C3CCE}"/>
              </a:ext>
            </a:extLst>
          </p:cNvPr>
          <p:cNvPicPr>
            <a:picLocks noChangeAspect="1"/>
          </p:cNvPicPr>
          <p:nvPr/>
        </p:nvPicPr>
        <p:blipFill>
          <a:blip r:embed="rId3"/>
          <a:stretch>
            <a:fillRect/>
          </a:stretch>
        </p:blipFill>
        <p:spPr>
          <a:xfrm>
            <a:off x="9009713" y="5583602"/>
            <a:ext cx="3135443" cy="1112239"/>
          </a:xfrm>
          <a:prstGeom prst="rect">
            <a:avLst/>
          </a:prstGeom>
        </p:spPr>
      </p:pic>
      <p:pic>
        <p:nvPicPr>
          <p:cNvPr id="32" name="Picture 31" descr="A blue and silver logo&#10;&#10;AI-generated content may be incorrect.">
            <a:extLst>
              <a:ext uri="{FF2B5EF4-FFF2-40B4-BE49-F238E27FC236}">
                <a16:creationId xmlns:a16="http://schemas.microsoft.com/office/drawing/2014/main" id="{C27E24A3-CE2E-5306-BB18-BD3DD90FD0E5}"/>
              </a:ext>
            </a:extLst>
          </p:cNvPr>
          <p:cNvPicPr>
            <a:picLocks noChangeAspect="1"/>
          </p:cNvPicPr>
          <p:nvPr/>
        </p:nvPicPr>
        <p:blipFill>
          <a:blip r:embed="rId4"/>
          <a:stretch>
            <a:fillRect/>
          </a:stretch>
        </p:blipFill>
        <p:spPr>
          <a:xfrm>
            <a:off x="10697823" y="148496"/>
            <a:ext cx="1308205" cy="132069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1" cy="1"/>
          <a:chOff x="0" y="0"/>
          <a:chExt cx="1" cy="1"/>
        </a:xfrm>
      </p:grpSpPr>
      <p:sp>
        <p:nvSpPr>
          <p:cNvPr id="2" name="Text 0"/>
          <p:cNvSpPr/>
          <p:nvPr/>
        </p:nvSpPr>
        <p:spPr>
          <a:xfrm>
            <a:off x="658368" y="438912"/>
            <a:ext cx="9921240" cy="457200"/>
          </a:xfrm>
          <a:prstGeom prst="rect">
            <a:avLst/>
          </a:prstGeom>
          <a:noFill/>
          <a:ln/>
        </p:spPr>
        <p:txBody>
          <a:bodyPr wrap="square" lIns="0" tIns="0" rIns="0" bIns="0" rtlCol="0" anchor="ctr"/>
          <a:lstStyle/>
          <a:p>
            <a:pPr marL="0" indent="0">
              <a:buNone/>
            </a:pPr>
            <a:r>
              <a:rPr lang="en-US" sz="2500" b="1" dirty="0">
                <a:solidFill>
                  <a:srgbClr val="22175C"/>
                </a:solidFill>
                <a:latin typeface="Aptos Display" pitchFamily="34" charset="0"/>
                <a:ea typeface="Aptos Display" pitchFamily="34" charset="-122"/>
                <a:cs typeface="Aptos Display" pitchFamily="34" charset="-120"/>
              </a:rPr>
              <a:t>Everyday examples</a:t>
            </a:r>
            <a:endParaRPr lang="en-US" sz="2500" dirty="0"/>
          </a:p>
        </p:txBody>
      </p:sp>
      <p:sp>
        <p:nvSpPr>
          <p:cNvPr id="3" name="Text 1"/>
          <p:cNvSpPr/>
          <p:nvPr/>
        </p:nvSpPr>
        <p:spPr>
          <a:xfrm>
            <a:off x="676656" y="923544"/>
            <a:ext cx="9738360" cy="274320"/>
          </a:xfrm>
          <a:prstGeom prst="rect">
            <a:avLst/>
          </a:prstGeom>
          <a:noFill/>
          <a:ln/>
        </p:spPr>
        <p:txBody>
          <a:bodyPr wrap="square" lIns="0" tIns="0" rIns="0" bIns="0" rtlCol="0" anchor="ctr"/>
          <a:lstStyle/>
          <a:p>
            <a:pPr marL="0" indent="0">
              <a:buNone/>
            </a:pPr>
            <a:r>
              <a:rPr lang="en-US" sz="1150" dirty="0">
                <a:solidFill>
                  <a:srgbClr val="656178"/>
                </a:solidFill>
              </a:rPr>
              <a:t>Recognisable work that quietly eats the week</a:t>
            </a:r>
            <a:endParaRPr lang="en-US" sz="1150" dirty="0"/>
          </a:p>
        </p:txBody>
      </p:sp>
      <p:sp>
        <p:nvSpPr>
          <p:cNvPr id="4" name="Shape 2"/>
          <p:cNvSpPr/>
          <p:nvPr/>
        </p:nvSpPr>
        <p:spPr>
          <a:xfrm>
            <a:off x="658368" y="1252728"/>
            <a:ext cx="1143000" cy="1"/>
          </a:xfrm>
          <a:prstGeom prst="line">
            <a:avLst/>
          </a:prstGeom>
          <a:noFill/>
          <a:ln w="50800">
            <a:solidFill>
              <a:srgbClr val="E23E9B"/>
            </a:solidFill>
            <a:prstDash val="solid"/>
          </a:ln>
        </p:spPr>
        <p:txBody>
          <a:bodyPr/>
          <a:lstStyle/>
          <a:p>
            <a:endParaRPr lang="en-US"/>
          </a:p>
        </p:txBody>
      </p:sp>
      <p:sp>
        <p:nvSpPr>
          <p:cNvPr id="5" name="Shape 3"/>
          <p:cNvSpPr/>
          <p:nvPr/>
        </p:nvSpPr>
        <p:spPr>
          <a:xfrm>
            <a:off x="658368" y="1536192"/>
            <a:ext cx="3383280" cy="2240280"/>
          </a:xfrm>
          <a:prstGeom prst="roundRect">
            <a:avLst>
              <a:gd name="adj" fmla="val 3265"/>
            </a:avLst>
          </a:prstGeom>
          <a:solidFill>
            <a:srgbClr val="FFFFFF"/>
          </a:solidFill>
          <a:ln w="12700">
            <a:solidFill>
              <a:srgbClr val="DDD8EA"/>
            </a:solidFill>
            <a:prstDash val="solid"/>
          </a:ln>
          <a:effectLst>
            <a:outerShdw blurRad="15240" dist="5080" dir="2700000" algn="bl" rotWithShape="0">
              <a:srgbClr val="000000">
                <a:alpha val="12000"/>
              </a:srgbClr>
            </a:outerShdw>
          </a:effectLst>
        </p:spPr>
        <p:txBody>
          <a:bodyPr/>
          <a:lstStyle/>
          <a:p>
            <a:endParaRPr lang="en-US"/>
          </a:p>
        </p:txBody>
      </p:sp>
      <p:sp>
        <p:nvSpPr>
          <p:cNvPr id="6" name="Text 4"/>
          <p:cNvSpPr/>
          <p:nvPr/>
        </p:nvSpPr>
        <p:spPr>
          <a:xfrm>
            <a:off x="896112" y="1737360"/>
            <a:ext cx="2907792" cy="320040"/>
          </a:xfrm>
          <a:prstGeom prst="rect">
            <a:avLst/>
          </a:prstGeom>
          <a:noFill/>
          <a:ln/>
        </p:spPr>
        <p:txBody>
          <a:bodyPr wrap="square" lIns="0" tIns="0" rIns="0" bIns="0" rtlCol="0" anchor="ctr"/>
          <a:lstStyle/>
          <a:p>
            <a:pPr marL="0" indent="0">
              <a:buNone/>
            </a:pPr>
            <a:r>
              <a:rPr lang="en-US" sz="1600" b="1" dirty="0">
                <a:solidFill>
                  <a:srgbClr val="25233A"/>
                </a:solidFill>
              </a:rPr>
              <a:t>MONITORING FOLDERS</a:t>
            </a:r>
            <a:endParaRPr lang="en-US" sz="1600" dirty="0"/>
          </a:p>
        </p:txBody>
      </p:sp>
      <p:sp>
        <p:nvSpPr>
          <p:cNvPr id="7" name="Text 5"/>
          <p:cNvSpPr/>
          <p:nvPr/>
        </p:nvSpPr>
        <p:spPr>
          <a:xfrm>
            <a:off x="896112" y="2249424"/>
            <a:ext cx="2907792" cy="1344168"/>
          </a:xfrm>
          <a:prstGeom prst="rect">
            <a:avLst/>
          </a:prstGeom>
          <a:noFill/>
          <a:ln/>
        </p:spPr>
        <p:txBody>
          <a:bodyPr wrap="square" lIns="254" tIns="254" rIns="254" bIns="254" rtlCol="0" anchor="t"/>
          <a:lstStyle/>
          <a:p>
            <a:pPr marL="0" indent="0">
              <a:buNone/>
            </a:pPr>
            <a:r>
              <a:rPr lang="en-US" sz="2000" dirty="0">
                <a:solidFill>
                  <a:srgbClr val="656178"/>
                </a:solidFill>
              </a:rPr>
              <a:t>Document arrives → someone checks → someone emails</a:t>
            </a:r>
            <a:endParaRPr lang="en-US" sz="2000" dirty="0"/>
          </a:p>
        </p:txBody>
      </p:sp>
      <p:sp>
        <p:nvSpPr>
          <p:cNvPr id="8" name="Text 6"/>
          <p:cNvSpPr/>
          <p:nvPr/>
        </p:nvSpPr>
        <p:spPr>
          <a:xfrm>
            <a:off x="896112" y="4096512"/>
            <a:ext cx="2907792" cy="658368"/>
          </a:xfrm>
          <a:prstGeom prst="rect">
            <a:avLst/>
          </a:prstGeom>
          <a:noFill/>
          <a:ln/>
        </p:spPr>
        <p:txBody>
          <a:bodyPr wrap="square" lIns="381" tIns="381" rIns="381" bIns="381" rtlCol="0" anchor="ctr"/>
          <a:lstStyle/>
          <a:p>
            <a:pPr marL="0" indent="0" algn="ctr">
              <a:buNone/>
            </a:pPr>
            <a:r>
              <a:rPr lang="en-US" sz="1400" b="1" dirty="0">
                <a:solidFill>
                  <a:srgbClr val="25AFC0"/>
                </a:solidFill>
              </a:rPr>
              <a:t>Let the system notify the right people.</a:t>
            </a:r>
            <a:endParaRPr lang="en-US" sz="1400" dirty="0"/>
          </a:p>
        </p:txBody>
      </p:sp>
      <p:sp>
        <p:nvSpPr>
          <p:cNvPr id="9" name="Shape 7"/>
          <p:cNvSpPr/>
          <p:nvPr/>
        </p:nvSpPr>
        <p:spPr>
          <a:xfrm>
            <a:off x="4425696" y="1536192"/>
            <a:ext cx="3383280" cy="2240280"/>
          </a:xfrm>
          <a:prstGeom prst="roundRect">
            <a:avLst>
              <a:gd name="adj" fmla="val 3265"/>
            </a:avLst>
          </a:prstGeom>
          <a:solidFill>
            <a:srgbClr val="FFFFFF"/>
          </a:solidFill>
          <a:ln w="12700">
            <a:solidFill>
              <a:srgbClr val="DDD8EA"/>
            </a:solidFill>
            <a:prstDash val="solid"/>
          </a:ln>
          <a:effectLst>
            <a:outerShdw blurRad="15240" dist="5080" dir="2700000" algn="bl" rotWithShape="0">
              <a:srgbClr val="000000">
                <a:alpha val="12000"/>
              </a:srgbClr>
            </a:outerShdw>
          </a:effectLst>
        </p:spPr>
        <p:txBody>
          <a:bodyPr/>
          <a:lstStyle/>
          <a:p>
            <a:endParaRPr lang="en-US"/>
          </a:p>
        </p:txBody>
      </p:sp>
      <p:sp>
        <p:nvSpPr>
          <p:cNvPr id="10" name="Text 8"/>
          <p:cNvSpPr/>
          <p:nvPr/>
        </p:nvSpPr>
        <p:spPr>
          <a:xfrm>
            <a:off x="4663440" y="1737360"/>
            <a:ext cx="2907792" cy="320040"/>
          </a:xfrm>
          <a:prstGeom prst="rect">
            <a:avLst/>
          </a:prstGeom>
          <a:noFill/>
          <a:ln/>
        </p:spPr>
        <p:txBody>
          <a:bodyPr wrap="square" lIns="0" tIns="0" rIns="0" bIns="0" rtlCol="0" anchor="ctr"/>
          <a:lstStyle/>
          <a:p>
            <a:pPr marL="0" indent="0">
              <a:buNone/>
            </a:pPr>
            <a:r>
              <a:rPr lang="en-US" sz="1600" b="1" dirty="0">
                <a:solidFill>
                  <a:srgbClr val="25233A"/>
                </a:solidFill>
              </a:rPr>
              <a:t>WEEKLY REPORTS</a:t>
            </a:r>
            <a:endParaRPr lang="en-US" sz="1600" dirty="0"/>
          </a:p>
        </p:txBody>
      </p:sp>
      <p:sp>
        <p:nvSpPr>
          <p:cNvPr id="11" name="Text 9"/>
          <p:cNvSpPr/>
          <p:nvPr/>
        </p:nvSpPr>
        <p:spPr>
          <a:xfrm>
            <a:off x="4663440" y="2249424"/>
            <a:ext cx="2907792" cy="1344168"/>
          </a:xfrm>
          <a:prstGeom prst="rect">
            <a:avLst/>
          </a:prstGeom>
          <a:noFill/>
          <a:ln/>
        </p:spPr>
        <p:txBody>
          <a:bodyPr wrap="square" lIns="254" tIns="254" rIns="254" bIns="254" rtlCol="0" anchor="t"/>
          <a:lstStyle/>
          <a:p>
            <a:pPr marL="0" indent="0">
              <a:buNone/>
            </a:pPr>
            <a:r>
              <a:rPr lang="en-US" sz="2000" dirty="0">
                <a:solidFill>
                  <a:srgbClr val="656178"/>
                </a:solidFill>
              </a:rPr>
              <a:t>The same report, recreated every week</a:t>
            </a:r>
            <a:endParaRPr lang="en-US" sz="2000" dirty="0"/>
          </a:p>
        </p:txBody>
      </p:sp>
      <p:sp>
        <p:nvSpPr>
          <p:cNvPr id="12" name="Text 10"/>
          <p:cNvSpPr/>
          <p:nvPr/>
        </p:nvSpPr>
        <p:spPr>
          <a:xfrm>
            <a:off x="4663440" y="4096512"/>
            <a:ext cx="2907792" cy="658368"/>
          </a:xfrm>
          <a:prstGeom prst="rect">
            <a:avLst/>
          </a:prstGeom>
          <a:noFill/>
          <a:ln/>
        </p:spPr>
        <p:txBody>
          <a:bodyPr wrap="square" lIns="381" tIns="381" rIns="381" bIns="381" rtlCol="0" anchor="ctr"/>
          <a:lstStyle/>
          <a:p>
            <a:pPr marL="0" indent="0" algn="ctr">
              <a:buNone/>
            </a:pPr>
            <a:r>
              <a:rPr lang="en-US" sz="1400" b="1" dirty="0">
                <a:solidFill>
                  <a:srgbClr val="6A38C2"/>
                </a:solidFill>
              </a:rPr>
              <a:t>Schedule it and deliver it automatically.</a:t>
            </a:r>
            <a:endParaRPr lang="en-US" sz="1400" dirty="0"/>
          </a:p>
        </p:txBody>
      </p:sp>
      <p:sp>
        <p:nvSpPr>
          <p:cNvPr id="13" name="Shape 11"/>
          <p:cNvSpPr/>
          <p:nvPr/>
        </p:nvSpPr>
        <p:spPr>
          <a:xfrm>
            <a:off x="8193024" y="1536192"/>
            <a:ext cx="3383280" cy="2240280"/>
          </a:xfrm>
          <a:prstGeom prst="roundRect">
            <a:avLst>
              <a:gd name="adj" fmla="val 3265"/>
            </a:avLst>
          </a:prstGeom>
          <a:solidFill>
            <a:srgbClr val="FFFFFF"/>
          </a:solidFill>
          <a:ln w="12700">
            <a:solidFill>
              <a:srgbClr val="DDD8EA"/>
            </a:solidFill>
            <a:prstDash val="solid"/>
          </a:ln>
          <a:effectLst>
            <a:outerShdw blurRad="15240" dist="5080" dir="2700000" algn="bl" rotWithShape="0">
              <a:srgbClr val="000000">
                <a:alpha val="12000"/>
              </a:srgbClr>
            </a:outerShdw>
          </a:effectLst>
        </p:spPr>
        <p:txBody>
          <a:bodyPr/>
          <a:lstStyle/>
          <a:p>
            <a:endParaRPr lang="en-US"/>
          </a:p>
        </p:txBody>
      </p:sp>
      <p:sp>
        <p:nvSpPr>
          <p:cNvPr id="14" name="Text 12"/>
          <p:cNvSpPr/>
          <p:nvPr/>
        </p:nvSpPr>
        <p:spPr>
          <a:xfrm>
            <a:off x="8430768" y="1737360"/>
            <a:ext cx="2907792" cy="320040"/>
          </a:xfrm>
          <a:prstGeom prst="rect">
            <a:avLst/>
          </a:prstGeom>
          <a:noFill/>
          <a:ln/>
        </p:spPr>
        <p:txBody>
          <a:bodyPr wrap="square" lIns="0" tIns="0" rIns="0" bIns="0" rtlCol="0" anchor="ctr"/>
          <a:lstStyle/>
          <a:p>
            <a:pPr marL="0" indent="0">
              <a:buNone/>
            </a:pPr>
            <a:r>
              <a:rPr lang="en-US" sz="1600" b="1" dirty="0">
                <a:solidFill>
                  <a:srgbClr val="25233A"/>
                </a:solidFill>
              </a:rPr>
              <a:t>DOCUMENT PRODUCTION</a:t>
            </a:r>
            <a:endParaRPr lang="en-US" sz="1600" dirty="0"/>
          </a:p>
        </p:txBody>
      </p:sp>
      <p:sp>
        <p:nvSpPr>
          <p:cNvPr id="15" name="Text 13"/>
          <p:cNvSpPr/>
          <p:nvPr/>
        </p:nvSpPr>
        <p:spPr>
          <a:xfrm>
            <a:off x="8430768" y="2249424"/>
            <a:ext cx="2907792" cy="1344168"/>
          </a:xfrm>
          <a:prstGeom prst="rect">
            <a:avLst/>
          </a:prstGeom>
          <a:noFill/>
          <a:ln/>
        </p:spPr>
        <p:txBody>
          <a:bodyPr wrap="square" lIns="254" tIns="254" rIns="254" bIns="254" rtlCol="0" anchor="t"/>
          <a:lstStyle/>
          <a:p>
            <a:pPr marL="0" indent="0">
              <a:buNone/>
            </a:pPr>
            <a:r>
              <a:rPr lang="en-US" sz="2000" dirty="0">
                <a:solidFill>
                  <a:srgbClr val="656178"/>
                </a:solidFill>
              </a:rPr>
              <a:t>Logos, names, branding and copied information</a:t>
            </a:r>
            <a:endParaRPr lang="en-US" sz="2000" dirty="0"/>
          </a:p>
        </p:txBody>
      </p:sp>
      <p:sp>
        <p:nvSpPr>
          <p:cNvPr id="16" name="Text 14"/>
          <p:cNvSpPr/>
          <p:nvPr/>
        </p:nvSpPr>
        <p:spPr>
          <a:xfrm>
            <a:off x="8430768" y="4096512"/>
            <a:ext cx="2907792" cy="658368"/>
          </a:xfrm>
          <a:prstGeom prst="rect">
            <a:avLst/>
          </a:prstGeom>
          <a:noFill/>
          <a:ln/>
        </p:spPr>
        <p:txBody>
          <a:bodyPr wrap="square" lIns="381" tIns="381" rIns="381" bIns="381" rtlCol="0" anchor="ctr"/>
          <a:lstStyle/>
          <a:p>
            <a:pPr marL="0" indent="0" algn="ctr">
              <a:buNone/>
            </a:pPr>
            <a:r>
              <a:rPr lang="en-US" sz="1400" b="1" dirty="0">
                <a:solidFill>
                  <a:srgbClr val="E23E9B"/>
                </a:solidFill>
              </a:rPr>
              <a:t>Create from one trusted source.</a:t>
            </a:r>
            <a:endParaRPr lang="en-US" sz="1400" dirty="0"/>
          </a:p>
        </p:txBody>
      </p:sp>
      <p:sp>
        <p:nvSpPr>
          <p:cNvPr id="17" name="Text 15"/>
          <p:cNvSpPr/>
          <p:nvPr/>
        </p:nvSpPr>
        <p:spPr>
          <a:xfrm>
            <a:off x="3611880" y="5394960"/>
            <a:ext cx="4983480" cy="384048"/>
          </a:xfrm>
          <a:prstGeom prst="rect">
            <a:avLst/>
          </a:prstGeom>
          <a:noFill/>
          <a:ln/>
        </p:spPr>
        <p:txBody>
          <a:bodyPr wrap="square" lIns="0" tIns="0" rIns="0" bIns="0" rtlCol="0" anchor="ctr"/>
          <a:lstStyle/>
          <a:p>
            <a:pPr marL="0" indent="0" algn="ctr">
              <a:buNone/>
            </a:pPr>
            <a:r>
              <a:rPr lang="en-US" sz="2200" b="1" dirty="0">
                <a:solidFill>
                  <a:srgbClr val="22175C"/>
                </a:solidFill>
              </a:rPr>
              <a:t>Same outcome. Less admin.</a:t>
            </a:r>
            <a:endParaRPr lang="en-US" sz="2200" dirty="0"/>
          </a:p>
        </p:txBody>
      </p:sp>
      <p:sp>
        <p:nvSpPr>
          <p:cNvPr id="25" name="Slide Number Placeholder 0"/>
          <p:cNvSpPr>
            <a:spLocks noGrp="1"/>
          </p:cNvSpPr>
          <p:nvPr>
            <p:ph type="sldNum" sz="quarter" idx="4294967295"/>
          </p:nvPr>
        </p:nvSpPr>
        <p:spPr>
          <a:xfrm>
            <a:off x="11548872" y="6419088"/>
            <a:ext cx="274320" cy="182880"/>
          </a:xfrm>
          <a:prstGeom prst="rect">
            <a:avLst/>
          </a:prstGeom>
          <a:extLst>
            <a:ext uri="{C572A759-6A51-4108-AA02-DFA0A04FC94B}">
              <ma14:wrappingTextBoxFlag xmlns:ma14="http://schemas.microsoft.com/office/mac/drawingml/2011/main" xmlns="" val="0"/>
            </a:ext>
          </a:extLst>
        </p:spPr>
        <p:txBody>
          <a:bodyPr lIns="254" tIns="254" rIns="254" bIns="254"/>
          <a:lstStyle>
            <a:lvl1pPr>
              <a:defRPr sz="800">
                <a:solidFill>
                  <a:srgbClr val="FFFFFF"/>
                </a:solidFill>
              </a:defRPr>
            </a:lvl1pPr>
          </a:lstStyle>
          <a:p>
            <a:pPr algn="ctr"/>
            <a:fld id="{F7021451-1387-4CA6-816F-3879F97B5CBC}" type="slidenum">
              <a:rPr lang="en-US" b="0"/>
              <a:t>5</a:t>
            </a:fld>
            <a:endParaRPr lang="en-US"/>
          </a:p>
        </p:txBody>
      </p:sp>
      <p:pic>
        <p:nvPicPr>
          <p:cNvPr id="19" name="Picture 18" descr="A logo for a company&#10;&#10;AI-generated content may be incorrect.">
            <a:extLst>
              <a:ext uri="{FF2B5EF4-FFF2-40B4-BE49-F238E27FC236}">
                <a16:creationId xmlns:a16="http://schemas.microsoft.com/office/drawing/2014/main" id="{2BAC3BA0-B769-1D44-BA89-73987C8E4C23}"/>
              </a:ext>
            </a:extLst>
          </p:cNvPr>
          <p:cNvPicPr>
            <a:picLocks noChangeAspect="1"/>
          </p:cNvPicPr>
          <p:nvPr/>
        </p:nvPicPr>
        <p:blipFill>
          <a:blip r:embed="rId3"/>
          <a:stretch>
            <a:fillRect/>
          </a:stretch>
        </p:blipFill>
        <p:spPr>
          <a:xfrm>
            <a:off x="9009713" y="5583602"/>
            <a:ext cx="3135443" cy="1112239"/>
          </a:xfrm>
          <a:prstGeom prst="rect">
            <a:avLst/>
          </a:prstGeom>
        </p:spPr>
      </p:pic>
      <p:pic>
        <p:nvPicPr>
          <p:cNvPr id="23" name="Picture 22" descr="A blue and silver logo&#10;&#10;AI-generated content may be incorrect.">
            <a:extLst>
              <a:ext uri="{FF2B5EF4-FFF2-40B4-BE49-F238E27FC236}">
                <a16:creationId xmlns:a16="http://schemas.microsoft.com/office/drawing/2014/main" id="{70B07F32-7DF7-E298-8C22-8EBEB3E8EF72}"/>
              </a:ext>
            </a:extLst>
          </p:cNvPr>
          <p:cNvPicPr>
            <a:picLocks noChangeAspect="1"/>
          </p:cNvPicPr>
          <p:nvPr/>
        </p:nvPicPr>
        <p:blipFill>
          <a:blip r:embed="rId4"/>
          <a:stretch>
            <a:fillRect/>
          </a:stretch>
        </p:blipFill>
        <p:spPr>
          <a:xfrm>
            <a:off x="10697823" y="148496"/>
            <a:ext cx="1308205" cy="132069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1" cy="1"/>
          <a:chOff x="0" y="0"/>
          <a:chExt cx="1" cy="1"/>
        </a:xfrm>
      </p:grpSpPr>
      <p:sp>
        <p:nvSpPr>
          <p:cNvPr id="2" name="Text 0"/>
          <p:cNvSpPr/>
          <p:nvPr/>
        </p:nvSpPr>
        <p:spPr>
          <a:xfrm>
            <a:off x="658368" y="438912"/>
            <a:ext cx="9921240" cy="457200"/>
          </a:xfrm>
          <a:prstGeom prst="rect">
            <a:avLst/>
          </a:prstGeom>
          <a:noFill/>
          <a:ln/>
        </p:spPr>
        <p:txBody>
          <a:bodyPr wrap="square" lIns="0" tIns="0" rIns="0" bIns="0" rtlCol="0" anchor="ctr"/>
          <a:lstStyle/>
          <a:p>
            <a:pPr marL="0" indent="0">
              <a:buNone/>
            </a:pPr>
            <a:r>
              <a:rPr lang="en-US" sz="2500" b="1" dirty="0">
                <a:solidFill>
                  <a:srgbClr val="22175C"/>
                </a:solidFill>
                <a:latin typeface="Aptos Display" pitchFamily="34" charset="0"/>
                <a:ea typeface="Aptos Display" pitchFamily="34" charset="-122"/>
                <a:cs typeface="Aptos Display" pitchFamily="34" charset="-120"/>
              </a:rPr>
              <a:t>The hidden cost of manual work</a:t>
            </a:r>
            <a:endParaRPr lang="en-US" sz="2500" dirty="0"/>
          </a:p>
        </p:txBody>
      </p:sp>
      <p:sp>
        <p:nvSpPr>
          <p:cNvPr id="3" name="Text 1"/>
          <p:cNvSpPr/>
          <p:nvPr/>
        </p:nvSpPr>
        <p:spPr>
          <a:xfrm>
            <a:off x="676656" y="923544"/>
            <a:ext cx="9738360" cy="274320"/>
          </a:xfrm>
          <a:prstGeom prst="rect">
            <a:avLst/>
          </a:prstGeom>
          <a:noFill/>
          <a:ln/>
        </p:spPr>
        <p:txBody>
          <a:bodyPr wrap="square" lIns="0" tIns="0" rIns="0" bIns="0" rtlCol="0" anchor="ctr"/>
          <a:lstStyle/>
          <a:p>
            <a:pPr marL="0" indent="0">
              <a:buNone/>
            </a:pPr>
            <a:r>
              <a:rPr lang="en-US" sz="1150" dirty="0">
                <a:solidFill>
                  <a:srgbClr val="656178"/>
                </a:solidFill>
              </a:rPr>
              <a:t>A small daily task becomes a sizeable annual drain</a:t>
            </a:r>
            <a:endParaRPr lang="en-US" sz="1150" dirty="0"/>
          </a:p>
        </p:txBody>
      </p:sp>
      <p:sp>
        <p:nvSpPr>
          <p:cNvPr id="4" name="Shape 2"/>
          <p:cNvSpPr/>
          <p:nvPr/>
        </p:nvSpPr>
        <p:spPr>
          <a:xfrm>
            <a:off x="658368" y="1252728"/>
            <a:ext cx="1143000" cy="1"/>
          </a:xfrm>
          <a:prstGeom prst="line">
            <a:avLst/>
          </a:prstGeom>
          <a:noFill/>
          <a:ln w="50800">
            <a:solidFill>
              <a:srgbClr val="E23E9B"/>
            </a:solidFill>
            <a:prstDash val="solid"/>
          </a:ln>
        </p:spPr>
        <p:txBody>
          <a:bodyPr/>
          <a:lstStyle/>
          <a:p>
            <a:endParaRPr lang="en-US"/>
          </a:p>
        </p:txBody>
      </p:sp>
      <p:sp>
        <p:nvSpPr>
          <p:cNvPr id="5" name="Text 3"/>
          <p:cNvSpPr/>
          <p:nvPr/>
        </p:nvSpPr>
        <p:spPr>
          <a:xfrm>
            <a:off x="777240" y="1554480"/>
            <a:ext cx="2103120" cy="1005840"/>
          </a:xfrm>
          <a:prstGeom prst="rect">
            <a:avLst/>
          </a:prstGeom>
          <a:noFill/>
          <a:ln/>
        </p:spPr>
        <p:txBody>
          <a:bodyPr wrap="square" lIns="0" tIns="0" rIns="0" bIns="0" rtlCol="0" anchor="ctr"/>
          <a:lstStyle/>
          <a:p>
            <a:pPr marL="0" indent="0" algn="ctr">
              <a:buNone/>
            </a:pPr>
            <a:r>
              <a:rPr lang="en-US" sz="5400" b="1" dirty="0">
                <a:solidFill>
                  <a:srgbClr val="6A38C2"/>
                </a:solidFill>
              </a:rPr>
              <a:t>30</a:t>
            </a:r>
            <a:endParaRPr lang="en-US" sz="5400" dirty="0"/>
          </a:p>
        </p:txBody>
      </p:sp>
      <p:sp>
        <p:nvSpPr>
          <p:cNvPr id="6" name="Text 4"/>
          <p:cNvSpPr/>
          <p:nvPr/>
        </p:nvSpPr>
        <p:spPr>
          <a:xfrm>
            <a:off x="777240" y="2633472"/>
            <a:ext cx="2103120" cy="320040"/>
          </a:xfrm>
          <a:prstGeom prst="rect">
            <a:avLst/>
          </a:prstGeom>
          <a:noFill/>
          <a:ln/>
        </p:spPr>
        <p:txBody>
          <a:bodyPr wrap="square" lIns="0" tIns="0" rIns="0" bIns="0" rtlCol="0" anchor="ctr"/>
          <a:lstStyle/>
          <a:p>
            <a:pPr marL="0" indent="0" algn="ctr">
              <a:buNone/>
            </a:pPr>
            <a:r>
              <a:rPr lang="en-US" sz="1300" b="1" dirty="0">
                <a:solidFill>
                  <a:srgbClr val="656178"/>
                </a:solidFill>
              </a:rPr>
              <a:t>MINUTES A DAY</a:t>
            </a:r>
            <a:endParaRPr lang="en-US" sz="1300" dirty="0"/>
          </a:p>
        </p:txBody>
      </p:sp>
      <p:sp>
        <p:nvSpPr>
          <p:cNvPr id="7" name="Text 5"/>
          <p:cNvSpPr/>
          <p:nvPr/>
        </p:nvSpPr>
        <p:spPr>
          <a:xfrm>
            <a:off x="3044952" y="1810512"/>
            <a:ext cx="457200" cy="502920"/>
          </a:xfrm>
          <a:prstGeom prst="rect">
            <a:avLst/>
          </a:prstGeom>
          <a:noFill/>
          <a:ln/>
        </p:spPr>
        <p:txBody>
          <a:bodyPr wrap="square" lIns="0" tIns="0" rIns="0" bIns="0" rtlCol="0" anchor="ctr"/>
          <a:lstStyle/>
          <a:p>
            <a:pPr marL="0" indent="0" algn="ctr">
              <a:buNone/>
            </a:pPr>
            <a:r>
              <a:rPr lang="en-US" sz="3200" b="1" dirty="0">
                <a:solidFill>
                  <a:srgbClr val="E23E9B"/>
                </a:solidFill>
              </a:rPr>
              <a:t>×</a:t>
            </a:r>
            <a:endParaRPr lang="en-US" sz="3200" dirty="0"/>
          </a:p>
        </p:txBody>
      </p:sp>
      <p:sp>
        <p:nvSpPr>
          <p:cNvPr id="8" name="Text 6"/>
          <p:cNvSpPr/>
          <p:nvPr/>
        </p:nvSpPr>
        <p:spPr>
          <a:xfrm>
            <a:off x="3611880" y="1554480"/>
            <a:ext cx="1828800" cy="1005840"/>
          </a:xfrm>
          <a:prstGeom prst="rect">
            <a:avLst/>
          </a:prstGeom>
          <a:noFill/>
          <a:ln/>
        </p:spPr>
        <p:txBody>
          <a:bodyPr wrap="square" lIns="0" tIns="0" rIns="0" bIns="0" rtlCol="0" anchor="ctr"/>
          <a:lstStyle/>
          <a:p>
            <a:pPr marL="0" indent="0" algn="ctr">
              <a:buNone/>
            </a:pPr>
            <a:r>
              <a:rPr lang="en-US" sz="5400" b="1" dirty="0">
                <a:solidFill>
                  <a:srgbClr val="E23E9B"/>
                </a:solidFill>
              </a:rPr>
              <a:t>5</a:t>
            </a:r>
            <a:endParaRPr lang="en-US" sz="5400" dirty="0"/>
          </a:p>
        </p:txBody>
      </p:sp>
      <p:sp>
        <p:nvSpPr>
          <p:cNvPr id="9" name="Text 7"/>
          <p:cNvSpPr/>
          <p:nvPr/>
        </p:nvSpPr>
        <p:spPr>
          <a:xfrm>
            <a:off x="3611880" y="2633472"/>
            <a:ext cx="1828800" cy="320040"/>
          </a:xfrm>
          <a:prstGeom prst="rect">
            <a:avLst/>
          </a:prstGeom>
          <a:noFill/>
          <a:ln/>
        </p:spPr>
        <p:txBody>
          <a:bodyPr wrap="square" lIns="0" tIns="0" rIns="0" bIns="0" rtlCol="0" anchor="ctr"/>
          <a:lstStyle/>
          <a:p>
            <a:pPr marL="0" indent="0" algn="ctr">
              <a:buNone/>
            </a:pPr>
            <a:r>
              <a:rPr lang="en-US" sz="1300" b="1" dirty="0">
                <a:solidFill>
                  <a:srgbClr val="656178"/>
                </a:solidFill>
              </a:rPr>
              <a:t>DAYS A WEEK</a:t>
            </a:r>
            <a:endParaRPr lang="en-US" sz="1300" dirty="0"/>
          </a:p>
        </p:txBody>
      </p:sp>
      <p:sp>
        <p:nvSpPr>
          <p:cNvPr id="10" name="Text 8"/>
          <p:cNvSpPr/>
          <p:nvPr/>
        </p:nvSpPr>
        <p:spPr>
          <a:xfrm>
            <a:off x="5669280" y="1810512"/>
            <a:ext cx="457200" cy="502920"/>
          </a:xfrm>
          <a:prstGeom prst="rect">
            <a:avLst/>
          </a:prstGeom>
          <a:noFill/>
          <a:ln/>
        </p:spPr>
        <p:txBody>
          <a:bodyPr wrap="square" lIns="0" tIns="0" rIns="0" bIns="0" rtlCol="0" anchor="ctr"/>
          <a:lstStyle/>
          <a:p>
            <a:pPr marL="0" indent="0" algn="ctr">
              <a:buNone/>
            </a:pPr>
            <a:r>
              <a:rPr lang="en-US" sz="3200" b="1" dirty="0">
                <a:solidFill>
                  <a:srgbClr val="25AFC0"/>
                </a:solidFill>
              </a:rPr>
              <a:t>×</a:t>
            </a:r>
            <a:endParaRPr lang="en-US" sz="3200" dirty="0"/>
          </a:p>
        </p:txBody>
      </p:sp>
      <p:sp>
        <p:nvSpPr>
          <p:cNvPr id="11" name="Text 9"/>
          <p:cNvSpPr/>
          <p:nvPr/>
        </p:nvSpPr>
        <p:spPr>
          <a:xfrm>
            <a:off x="6245352" y="1554480"/>
            <a:ext cx="2011680" cy="1005840"/>
          </a:xfrm>
          <a:prstGeom prst="rect">
            <a:avLst/>
          </a:prstGeom>
          <a:noFill/>
          <a:ln/>
        </p:spPr>
        <p:txBody>
          <a:bodyPr wrap="square" lIns="0" tIns="0" rIns="0" bIns="0" rtlCol="0" anchor="ctr"/>
          <a:lstStyle/>
          <a:p>
            <a:pPr marL="0" indent="0" algn="ctr">
              <a:buNone/>
            </a:pPr>
            <a:r>
              <a:rPr lang="en-US" sz="5400" b="1" dirty="0">
                <a:solidFill>
                  <a:srgbClr val="25AFC0"/>
                </a:solidFill>
              </a:rPr>
              <a:t>48</a:t>
            </a:r>
            <a:endParaRPr lang="en-US" sz="5400" dirty="0"/>
          </a:p>
        </p:txBody>
      </p:sp>
      <p:sp>
        <p:nvSpPr>
          <p:cNvPr id="12" name="Text 10"/>
          <p:cNvSpPr/>
          <p:nvPr/>
        </p:nvSpPr>
        <p:spPr>
          <a:xfrm>
            <a:off x="6245352" y="2633472"/>
            <a:ext cx="2011680" cy="320040"/>
          </a:xfrm>
          <a:prstGeom prst="rect">
            <a:avLst/>
          </a:prstGeom>
          <a:noFill/>
          <a:ln/>
        </p:spPr>
        <p:txBody>
          <a:bodyPr wrap="square" lIns="0" tIns="0" rIns="0" bIns="0" rtlCol="0" anchor="ctr"/>
          <a:lstStyle/>
          <a:p>
            <a:pPr marL="0" indent="0" algn="ctr">
              <a:buNone/>
            </a:pPr>
            <a:r>
              <a:rPr lang="en-US" sz="1300" b="1" dirty="0">
                <a:solidFill>
                  <a:srgbClr val="656178"/>
                </a:solidFill>
              </a:rPr>
              <a:t>WORKING WEEKS</a:t>
            </a:r>
            <a:endParaRPr lang="en-US" sz="1300" dirty="0"/>
          </a:p>
        </p:txBody>
      </p:sp>
      <p:sp>
        <p:nvSpPr>
          <p:cNvPr id="13" name="Text 11"/>
          <p:cNvSpPr/>
          <p:nvPr/>
        </p:nvSpPr>
        <p:spPr>
          <a:xfrm>
            <a:off x="8458200" y="1810512"/>
            <a:ext cx="502920" cy="502920"/>
          </a:xfrm>
          <a:prstGeom prst="rect">
            <a:avLst/>
          </a:prstGeom>
          <a:noFill/>
          <a:ln/>
        </p:spPr>
        <p:txBody>
          <a:bodyPr wrap="square" lIns="0" tIns="0" rIns="0" bIns="0" rtlCol="0" anchor="ctr"/>
          <a:lstStyle/>
          <a:p>
            <a:pPr marL="0" indent="0" algn="ctr">
              <a:buNone/>
            </a:pPr>
            <a:r>
              <a:rPr lang="en-US" sz="3200" b="1" dirty="0">
                <a:solidFill>
                  <a:srgbClr val="22175C"/>
                </a:solidFill>
              </a:rPr>
              <a:t>=</a:t>
            </a:r>
            <a:endParaRPr lang="en-US" sz="3200" dirty="0"/>
          </a:p>
        </p:txBody>
      </p:sp>
      <p:sp>
        <p:nvSpPr>
          <p:cNvPr id="14" name="Text 12"/>
          <p:cNvSpPr/>
          <p:nvPr/>
        </p:nvSpPr>
        <p:spPr>
          <a:xfrm>
            <a:off x="9070848" y="1481328"/>
            <a:ext cx="2240280" cy="1078992"/>
          </a:xfrm>
          <a:prstGeom prst="rect">
            <a:avLst/>
          </a:prstGeom>
          <a:solidFill>
            <a:srgbClr val="22175C"/>
          </a:solidFill>
          <a:ln/>
        </p:spPr>
        <p:txBody>
          <a:bodyPr wrap="square" lIns="0" tIns="0" rIns="0" bIns="0" rtlCol="0" anchor="ctr"/>
          <a:lstStyle/>
          <a:p>
            <a:pPr marL="0" indent="0" algn="ctr">
              <a:buNone/>
            </a:pPr>
            <a:r>
              <a:rPr lang="en-US" sz="5800" b="1" dirty="0">
                <a:solidFill>
                  <a:srgbClr val="FFFFFF"/>
                </a:solidFill>
              </a:rPr>
              <a:t>120</a:t>
            </a:r>
            <a:endParaRPr lang="en-US" sz="5800" dirty="0"/>
          </a:p>
        </p:txBody>
      </p:sp>
      <p:sp>
        <p:nvSpPr>
          <p:cNvPr id="15" name="Text 13"/>
          <p:cNvSpPr/>
          <p:nvPr/>
        </p:nvSpPr>
        <p:spPr>
          <a:xfrm>
            <a:off x="9070848" y="2615184"/>
            <a:ext cx="2240280" cy="320040"/>
          </a:xfrm>
          <a:prstGeom prst="rect">
            <a:avLst/>
          </a:prstGeom>
          <a:noFill/>
          <a:ln/>
        </p:spPr>
        <p:txBody>
          <a:bodyPr wrap="square" lIns="0" tIns="0" rIns="0" bIns="0" rtlCol="0" anchor="ctr"/>
          <a:lstStyle/>
          <a:p>
            <a:pPr marL="0" indent="0" algn="ctr">
              <a:buNone/>
            </a:pPr>
            <a:r>
              <a:rPr lang="en-US" sz="1300" b="1" dirty="0">
                <a:solidFill>
                  <a:srgbClr val="22175C"/>
                </a:solidFill>
              </a:rPr>
              <a:t>HOURS A YEAR</a:t>
            </a:r>
            <a:endParaRPr lang="en-US" sz="1300" dirty="0"/>
          </a:p>
        </p:txBody>
      </p:sp>
      <p:sp>
        <p:nvSpPr>
          <p:cNvPr id="16" name="Text 14"/>
          <p:cNvSpPr/>
          <p:nvPr/>
        </p:nvSpPr>
        <p:spPr>
          <a:xfrm>
            <a:off x="1965960" y="3493008"/>
            <a:ext cx="8229600" cy="640080"/>
          </a:xfrm>
          <a:prstGeom prst="rect">
            <a:avLst/>
          </a:prstGeom>
          <a:solidFill>
            <a:srgbClr val="6A38C2"/>
          </a:solidFill>
          <a:ln/>
        </p:spPr>
        <p:txBody>
          <a:bodyPr wrap="square" lIns="0" tIns="0" rIns="0" bIns="0" rtlCol="0" anchor="ctr"/>
          <a:lstStyle/>
          <a:p>
            <a:pPr marL="0" indent="0" algn="ctr">
              <a:buNone/>
            </a:pPr>
            <a:r>
              <a:rPr lang="en-US" sz="3000" b="1" dirty="0">
                <a:solidFill>
                  <a:srgbClr val="FFFFFF"/>
                </a:solidFill>
              </a:rPr>
              <a:t>THREE WORKING WEEKS</a:t>
            </a:r>
            <a:endParaRPr lang="en-US" sz="3000" dirty="0"/>
          </a:p>
        </p:txBody>
      </p:sp>
      <p:sp>
        <p:nvSpPr>
          <p:cNvPr id="17" name="Text 15"/>
          <p:cNvSpPr/>
          <p:nvPr/>
        </p:nvSpPr>
        <p:spPr>
          <a:xfrm>
            <a:off x="1097280" y="4617720"/>
            <a:ext cx="9966960" cy="822960"/>
          </a:xfrm>
          <a:prstGeom prst="rect">
            <a:avLst/>
          </a:prstGeom>
          <a:noFill/>
          <a:ln/>
        </p:spPr>
        <p:txBody>
          <a:bodyPr wrap="square" lIns="635" tIns="635" rIns="635" bIns="635" rtlCol="0" anchor="ctr"/>
          <a:lstStyle/>
          <a:p>
            <a:pPr marL="0" indent="0" algn="ctr">
              <a:buNone/>
            </a:pPr>
            <a:r>
              <a:rPr lang="en-US" sz="1900" dirty="0">
                <a:solidFill>
                  <a:srgbClr val="25233A"/>
                </a:solidFill>
              </a:rPr>
              <a:t>The biggest cost is not salary. It is what those people could have been doing instead.</a:t>
            </a:r>
            <a:endParaRPr lang="en-US" sz="1900" dirty="0"/>
          </a:p>
        </p:txBody>
      </p:sp>
      <p:sp>
        <p:nvSpPr>
          <p:cNvPr id="25" name="Slide Number Placeholder 0"/>
          <p:cNvSpPr>
            <a:spLocks noGrp="1"/>
          </p:cNvSpPr>
          <p:nvPr>
            <p:ph type="sldNum" sz="quarter" idx="4294967295"/>
          </p:nvPr>
        </p:nvSpPr>
        <p:spPr>
          <a:xfrm>
            <a:off x="11548872" y="6419088"/>
            <a:ext cx="274320" cy="182880"/>
          </a:xfrm>
          <a:prstGeom prst="rect">
            <a:avLst/>
          </a:prstGeom>
          <a:extLst>
            <a:ext uri="{C572A759-6A51-4108-AA02-DFA0A04FC94B}">
              <ma14:wrappingTextBoxFlag xmlns:ma14="http://schemas.microsoft.com/office/mac/drawingml/2011/main" xmlns="" val="0"/>
            </a:ext>
          </a:extLst>
        </p:spPr>
        <p:txBody>
          <a:bodyPr lIns="254" tIns="254" rIns="254" bIns="254"/>
          <a:lstStyle>
            <a:lvl1pPr>
              <a:defRPr sz="800">
                <a:solidFill>
                  <a:srgbClr val="FFFFFF"/>
                </a:solidFill>
              </a:defRPr>
            </a:lvl1pPr>
          </a:lstStyle>
          <a:p>
            <a:pPr algn="ctr"/>
            <a:fld id="{F7021451-1387-4CA6-816F-3879F97B5CBC}" type="slidenum">
              <a:rPr lang="en-US" b="0"/>
              <a:t>6</a:t>
            </a:fld>
            <a:endParaRPr lang="en-US"/>
          </a:p>
        </p:txBody>
      </p:sp>
      <p:pic>
        <p:nvPicPr>
          <p:cNvPr id="19" name="Picture 18" descr="A logo for a company&#10;&#10;AI-generated content may be incorrect.">
            <a:extLst>
              <a:ext uri="{FF2B5EF4-FFF2-40B4-BE49-F238E27FC236}">
                <a16:creationId xmlns:a16="http://schemas.microsoft.com/office/drawing/2014/main" id="{3795BA4D-FDD7-BBCC-8336-5BBB38D11F77}"/>
              </a:ext>
            </a:extLst>
          </p:cNvPr>
          <p:cNvPicPr>
            <a:picLocks noChangeAspect="1"/>
          </p:cNvPicPr>
          <p:nvPr/>
        </p:nvPicPr>
        <p:blipFill>
          <a:blip r:embed="rId3"/>
          <a:stretch>
            <a:fillRect/>
          </a:stretch>
        </p:blipFill>
        <p:spPr>
          <a:xfrm>
            <a:off x="9009713" y="5583602"/>
            <a:ext cx="3135443" cy="1112239"/>
          </a:xfrm>
          <a:prstGeom prst="rect">
            <a:avLst/>
          </a:prstGeom>
        </p:spPr>
      </p:pic>
      <p:pic>
        <p:nvPicPr>
          <p:cNvPr id="23" name="Picture 22" descr="A blue and silver logo&#10;&#10;AI-generated content may be incorrect.">
            <a:extLst>
              <a:ext uri="{FF2B5EF4-FFF2-40B4-BE49-F238E27FC236}">
                <a16:creationId xmlns:a16="http://schemas.microsoft.com/office/drawing/2014/main" id="{262ADC50-7F98-D50B-E53E-C2EAEA9089CD}"/>
              </a:ext>
            </a:extLst>
          </p:cNvPr>
          <p:cNvPicPr>
            <a:picLocks noChangeAspect="1"/>
          </p:cNvPicPr>
          <p:nvPr/>
        </p:nvPicPr>
        <p:blipFill>
          <a:blip r:embed="rId4"/>
          <a:stretch>
            <a:fillRect/>
          </a:stretch>
        </p:blipFill>
        <p:spPr>
          <a:xfrm>
            <a:off x="10697823" y="148496"/>
            <a:ext cx="1308205" cy="132069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1" cy="1"/>
          <a:chOff x="0" y="0"/>
          <a:chExt cx="1" cy="1"/>
        </a:xfrm>
      </p:grpSpPr>
      <p:sp>
        <p:nvSpPr>
          <p:cNvPr id="2" name="Text 0"/>
          <p:cNvSpPr/>
          <p:nvPr/>
        </p:nvSpPr>
        <p:spPr>
          <a:xfrm>
            <a:off x="658368" y="438912"/>
            <a:ext cx="9921240" cy="457200"/>
          </a:xfrm>
          <a:prstGeom prst="rect">
            <a:avLst/>
          </a:prstGeom>
          <a:noFill/>
          <a:ln/>
        </p:spPr>
        <p:txBody>
          <a:bodyPr wrap="square" lIns="0" tIns="0" rIns="0" bIns="0" rtlCol="0" anchor="ctr"/>
          <a:lstStyle/>
          <a:p>
            <a:pPr marL="0" indent="0">
              <a:buNone/>
            </a:pPr>
            <a:r>
              <a:rPr lang="en-US" sz="2500" b="1" dirty="0">
                <a:solidFill>
                  <a:srgbClr val="22175C"/>
                </a:solidFill>
                <a:latin typeface="Aptos Display" pitchFamily="34" charset="0"/>
                <a:ea typeface="Aptos Display" pitchFamily="34" charset="-122"/>
                <a:cs typeface="Aptos Display" pitchFamily="34" charset="-120"/>
              </a:rPr>
              <a:t>My four-step approach</a:t>
            </a:r>
            <a:endParaRPr lang="en-US" sz="2500" dirty="0"/>
          </a:p>
        </p:txBody>
      </p:sp>
      <p:sp>
        <p:nvSpPr>
          <p:cNvPr id="3" name="Text 1"/>
          <p:cNvSpPr/>
          <p:nvPr/>
        </p:nvSpPr>
        <p:spPr>
          <a:xfrm>
            <a:off x="676656" y="923544"/>
            <a:ext cx="9738360" cy="274320"/>
          </a:xfrm>
          <a:prstGeom prst="rect">
            <a:avLst/>
          </a:prstGeom>
          <a:noFill/>
          <a:ln/>
        </p:spPr>
        <p:txBody>
          <a:bodyPr wrap="square" lIns="0" tIns="0" rIns="0" bIns="0" rtlCol="0" anchor="ctr"/>
          <a:lstStyle/>
          <a:p>
            <a:pPr marL="0" indent="0">
              <a:buNone/>
            </a:pPr>
            <a:r>
              <a:rPr lang="en-US" sz="1150" dirty="0">
                <a:solidFill>
                  <a:srgbClr val="656178"/>
                </a:solidFill>
              </a:rPr>
              <a:t>Automation before AI</a:t>
            </a:r>
            <a:endParaRPr lang="en-US" sz="1150" dirty="0"/>
          </a:p>
        </p:txBody>
      </p:sp>
      <p:sp>
        <p:nvSpPr>
          <p:cNvPr id="4" name="Shape 2"/>
          <p:cNvSpPr/>
          <p:nvPr/>
        </p:nvSpPr>
        <p:spPr>
          <a:xfrm>
            <a:off x="658368" y="1252728"/>
            <a:ext cx="1143000" cy="1"/>
          </a:xfrm>
          <a:prstGeom prst="line">
            <a:avLst/>
          </a:prstGeom>
          <a:noFill/>
          <a:ln w="50800">
            <a:solidFill>
              <a:srgbClr val="E23E9B"/>
            </a:solidFill>
            <a:prstDash val="solid"/>
          </a:ln>
        </p:spPr>
        <p:txBody>
          <a:bodyPr/>
          <a:lstStyle/>
          <a:p>
            <a:endParaRPr lang="en-US"/>
          </a:p>
        </p:txBody>
      </p:sp>
      <p:sp>
        <p:nvSpPr>
          <p:cNvPr id="5" name="Shape 3"/>
          <p:cNvSpPr/>
          <p:nvPr/>
        </p:nvSpPr>
        <p:spPr>
          <a:xfrm>
            <a:off x="658368" y="1828800"/>
            <a:ext cx="2487168" cy="1965960"/>
          </a:xfrm>
          <a:prstGeom prst="chevron">
            <a:avLst/>
          </a:prstGeom>
          <a:solidFill>
            <a:srgbClr val="22175C"/>
          </a:solidFill>
          <a:ln w="25400">
            <a:solidFill>
              <a:srgbClr val="FFFFFF"/>
            </a:solidFill>
            <a:prstDash val="solid"/>
          </a:ln>
        </p:spPr>
        <p:txBody>
          <a:bodyPr/>
          <a:lstStyle/>
          <a:p>
            <a:endParaRPr lang="en-US"/>
          </a:p>
        </p:txBody>
      </p:sp>
      <p:sp>
        <p:nvSpPr>
          <p:cNvPr id="6" name="Text 4"/>
          <p:cNvSpPr/>
          <p:nvPr/>
        </p:nvSpPr>
        <p:spPr>
          <a:xfrm>
            <a:off x="822960" y="2057400"/>
            <a:ext cx="457200" cy="457200"/>
          </a:xfrm>
          <a:prstGeom prst="rect">
            <a:avLst/>
          </a:prstGeom>
          <a:noFill/>
          <a:ln/>
        </p:spPr>
        <p:txBody>
          <a:bodyPr wrap="square" lIns="0" tIns="0" rIns="0" bIns="0" rtlCol="0" anchor="ctr"/>
          <a:lstStyle/>
          <a:p>
            <a:pPr marL="0" indent="0">
              <a:buNone/>
            </a:pPr>
            <a:r>
              <a:rPr lang="en-US" sz="2400" b="1" dirty="0">
                <a:solidFill>
                  <a:srgbClr val="FFFFFF"/>
                </a:solidFill>
              </a:rPr>
              <a:t>1</a:t>
            </a:r>
            <a:endParaRPr lang="en-US" sz="2400" dirty="0"/>
          </a:p>
        </p:txBody>
      </p:sp>
      <p:sp>
        <p:nvSpPr>
          <p:cNvPr id="7" name="Text 5"/>
          <p:cNvSpPr/>
          <p:nvPr/>
        </p:nvSpPr>
        <p:spPr>
          <a:xfrm>
            <a:off x="1278461" y="2589501"/>
            <a:ext cx="1828800" cy="365760"/>
          </a:xfrm>
          <a:prstGeom prst="rect">
            <a:avLst/>
          </a:prstGeom>
          <a:noFill/>
          <a:ln/>
        </p:spPr>
        <p:txBody>
          <a:bodyPr wrap="square" lIns="0" tIns="0" rIns="0" bIns="0" rtlCol="0" anchor="ctr"/>
          <a:lstStyle/>
          <a:p>
            <a:pPr marL="0" indent="0" algn="ctr">
              <a:buNone/>
            </a:pPr>
            <a:r>
              <a:rPr lang="en-US" sz="1700" b="1" dirty="0">
                <a:solidFill>
                  <a:srgbClr val="FFFFFF"/>
                </a:solidFill>
              </a:rPr>
              <a:t>STOP</a:t>
            </a:r>
            <a:endParaRPr lang="en-US" sz="1700" dirty="0"/>
          </a:p>
        </p:txBody>
      </p:sp>
      <p:sp>
        <p:nvSpPr>
          <p:cNvPr id="8" name="Text 6"/>
          <p:cNvSpPr/>
          <p:nvPr/>
        </p:nvSpPr>
        <p:spPr>
          <a:xfrm>
            <a:off x="795528" y="4114800"/>
            <a:ext cx="2212848" cy="685800"/>
          </a:xfrm>
          <a:prstGeom prst="rect">
            <a:avLst/>
          </a:prstGeom>
          <a:noFill/>
          <a:ln/>
        </p:spPr>
        <p:txBody>
          <a:bodyPr wrap="square" lIns="254" tIns="254" rIns="254" bIns="254" rtlCol="0" anchor="ctr"/>
          <a:lstStyle/>
          <a:p>
            <a:pPr marL="0" indent="0" algn="ctr">
              <a:buNone/>
            </a:pPr>
            <a:r>
              <a:rPr lang="en-US" sz="1300" dirty="0">
                <a:solidFill>
                  <a:srgbClr val="25233A"/>
                </a:solidFill>
              </a:rPr>
              <a:t>Identify repetitive activities.</a:t>
            </a:r>
            <a:endParaRPr lang="en-US" sz="1300" dirty="0"/>
          </a:p>
        </p:txBody>
      </p:sp>
      <p:sp>
        <p:nvSpPr>
          <p:cNvPr id="9" name="Shape 7"/>
          <p:cNvSpPr/>
          <p:nvPr/>
        </p:nvSpPr>
        <p:spPr>
          <a:xfrm>
            <a:off x="3493008" y="1828800"/>
            <a:ext cx="2487168" cy="1965960"/>
          </a:xfrm>
          <a:prstGeom prst="chevron">
            <a:avLst/>
          </a:prstGeom>
          <a:solidFill>
            <a:srgbClr val="6A38C2"/>
          </a:solidFill>
          <a:ln w="25400">
            <a:solidFill>
              <a:srgbClr val="FFFFFF"/>
            </a:solidFill>
            <a:prstDash val="solid"/>
          </a:ln>
        </p:spPr>
        <p:txBody>
          <a:bodyPr/>
          <a:lstStyle/>
          <a:p>
            <a:endParaRPr lang="en-US"/>
          </a:p>
        </p:txBody>
      </p:sp>
      <p:sp>
        <p:nvSpPr>
          <p:cNvPr id="10" name="Text 8"/>
          <p:cNvSpPr/>
          <p:nvPr/>
        </p:nvSpPr>
        <p:spPr>
          <a:xfrm>
            <a:off x="3657600" y="2057400"/>
            <a:ext cx="457200" cy="457200"/>
          </a:xfrm>
          <a:prstGeom prst="rect">
            <a:avLst/>
          </a:prstGeom>
          <a:noFill/>
          <a:ln/>
        </p:spPr>
        <p:txBody>
          <a:bodyPr wrap="square" lIns="0" tIns="0" rIns="0" bIns="0" rtlCol="0" anchor="ctr"/>
          <a:lstStyle/>
          <a:p>
            <a:pPr marL="0" indent="0">
              <a:buNone/>
            </a:pPr>
            <a:r>
              <a:rPr lang="en-US" sz="2400" b="1" dirty="0">
                <a:solidFill>
                  <a:srgbClr val="FFFFFF"/>
                </a:solidFill>
              </a:rPr>
              <a:t>2</a:t>
            </a:r>
            <a:endParaRPr lang="en-US" sz="2400" dirty="0"/>
          </a:p>
        </p:txBody>
      </p:sp>
      <p:sp>
        <p:nvSpPr>
          <p:cNvPr id="11" name="Text 9"/>
          <p:cNvSpPr/>
          <p:nvPr/>
        </p:nvSpPr>
        <p:spPr>
          <a:xfrm>
            <a:off x="4206790" y="2589501"/>
            <a:ext cx="1828800" cy="365760"/>
          </a:xfrm>
          <a:prstGeom prst="rect">
            <a:avLst/>
          </a:prstGeom>
          <a:noFill/>
          <a:ln/>
        </p:spPr>
        <p:txBody>
          <a:bodyPr wrap="square" lIns="0" tIns="0" rIns="0" bIns="0" rtlCol="0" anchor="ctr"/>
          <a:lstStyle/>
          <a:p>
            <a:pPr marL="0" indent="0" algn="ctr">
              <a:buNone/>
            </a:pPr>
            <a:r>
              <a:rPr lang="en-US" sz="1700" b="1" dirty="0">
                <a:solidFill>
                  <a:srgbClr val="FFFFFF"/>
                </a:solidFill>
              </a:rPr>
              <a:t>SIMPLIFY</a:t>
            </a:r>
            <a:endParaRPr lang="en-US" sz="1700" dirty="0"/>
          </a:p>
        </p:txBody>
      </p:sp>
      <p:sp>
        <p:nvSpPr>
          <p:cNvPr id="12" name="Text 10"/>
          <p:cNvSpPr/>
          <p:nvPr/>
        </p:nvSpPr>
        <p:spPr>
          <a:xfrm>
            <a:off x="3630168" y="4114800"/>
            <a:ext cx="2212848" cy="685800"/>
          </a:xfrm>
          <a:prstGeom prst="rect">
            <a:avLst/>
          </a:prstGeom>
          <a:noFill/>
          <a:ln/>
        </p:spPr>
        <p:txBody>
          <a:bodyPr wrap="square" lIns="254" tIns="254" rIns="254" bIns="254" rtlCol="0" anchor="ctr"/>
          <a:lstStyle/>
          <a:p>
            <a:pPr marL="0" indent="0" algn="ctr">
              <a:buNone/>
            </a:pPr>
            <a:r>
              <a:rPr lang="en-US" sz="1300" dirty="0">
                <a:solidFill>
                  <a:srgbClr val="25233A"/>
                </a:solidFill>
              </a:rPr>
              <a:t>Remove unnecessary steps.</a:t>
            </a:r>
            <a:endParaRPr lang="en-US" sz="1300" dirty="0"/>
          </a:p>
        </p:txBody>
      </p:sp>
      <p:sp>
        <p:nvSpPr>
          <p:cNvPr id="13" name="Shape 11"/>
          <p:cNvSpPr/>
          <p:nvPr/>
        </p:nvSpPr>
        <p:spPr>
          <a:xfrm>
            <a:off x="6327648" y="1828800"/>
            <a:ext cx="2487168" cy="1965960"/>
          </a:xfrm>
          <a:prstGeom prst="chevron">
            <a:avLst/>
          </a:prstGeom>
          <a:solidFill>
            <a:srgbClr val="25AFC0"/>
          </a:solidFill>
          <a:ln w="25400">
            <a:solidFill>
              <a:srgbClr val="FFFFFF"/>
            </a:solidFill>
            <a:prstDash val="solid"/>
          </a:ln>
        </p:spPr>
        <p:txBody>
          <a:bodyPr/>
          <a:lstStyle/>
          <a:p>
            <a:endParaRPr lang="en-US"/>
          </a:p>
        </p:txBody>
      </p:sp>
      <p:sp>
        <p:nvSpPr>
          <p:cNvPr id="14" name="Text 12"/>
          <p:cNvSpPr/>
          <p:nvPr/>
        </p:nvSpPr>
        <p:spPr>
          <a:xfrm>
            <a:off x="6492240" y="2057400"/>
            <a:ext cx="457200" cy="457200"/>
          </a:xfrm>
          <a:prstGeom prst="rect">
            <a:avLst/>
          </a:prstGeom>
          <a:noFill/>
          <a:ln/>
        </p:spPr>
        <p:txBody>
          <a:bodyPr wrap="square" lIns="0" tIns="0" rIns="0" bIns="0" rtlCol="0" anchor="ctr"/>
          <a:lstStyle/>
          <a:p>
            <a:pPr marL="0" indent="0">
              <a:buNone/>
            </a:pPr>
            <a:r>
              <a:rPr lang="en-US" sz="2400" b="1" dirty="0">
                <a:solidFill>
                  <a:srgbClr val="FFFFFF"/>
                </a:solidFill>
              </a:rPr>
              <a:t>3</a:t>
            </a:r>
            <a:endParaRPr lang="en-US" sz="2400" dirty="0"/>
          </a:p>
        </p:txBody>
      </p:sp>
      <p:sp>
        <p:nvSpPr>
          <p:cNvPr id="15" name="Text 13"/>
          <p:cNvSpPr/>
          <p:nvPr/>
        </p:nvSpPr>
        <p:spPr>
          <a:xfrm>
            <a:off x="7053921" y="2589501"/>
            <a:ext cx="1828800" cy="365760"/>
          </a:xfrm>
          <a:prstGeom prst="rect">
            <a:avLst/>
          </a:prstGeom>
          <a:noFill/>
          <a:ln/>
        </p:spPr>
        <p:txBody>
          <a:bodyPr wrap="square" lIns="0" tIns="0" rIns="0" bIns="0" rtlCol="0" anchor="ctr"/>
          <a:lstStyle/>
          <a:p>
            <a:pPr marL="0" indent="0" algn="ctr">
              <a:buNone/>
            </a:pPr>
            <a:r>
              <a:rPr lang="en-US" sz="1700" b="1" dirty="0">
                <a:solidFill>
                  <a:srgbClr val="FFFFFF"/>
                </a:solidFill>
              </a:rPr>
              <a:t>AUTOMATE</a:t>
            </a:r>
            <a:endParaRPr lang="en-US" sz="1700" dirty="0"/>
          </a:p>
        </p:txBody>
      </p:sp>
      <p:sp>
        <p:nvSpPr>
          <p:cNvPr id="16" name="Text 14"/>
          <p:cNvSpPr/>
          <p:nvPr/>
        </p:nvSpPr>
        <p:spPr>
          <a:xfrm>
            <a:off x="6464808" y="4114800"/>
            <a:ext cx="2212848" cy="685800"/>
          </a:xfrm>
          <a:prstGeom prst="rect">
            <a:avLst/>
          </a:prstGeom>
          <a:noFill/>
          <a:ln/>
        </p:spPr>
        <p:txBody>
          <a:bodyPr wrap="square" lIns="254" tIns="254" rIns="254" bIns="254" rtlCol="0" anchor="ctr"/>
          <a:lstStyle/>
          <a:p>
            <a:pPr marL="0" indent="0" algn="ctr">
              <a:buNone/>
            </a:pPr>
            <a:r>
              <a:rPr lang="en-US" sz="1300" dirty="0">
                <a:solidFill>
                  <a:srgbClr val="25233A"/>
                </a:solidFill>
              </a:rPr>
              <a:t>Use systems and workflows.</a:t>
            </a:r>
            <a:endParaRPr lang="en-US" sz="1300" dirty="0"/>
          </a:p>
        </p:txBody>
      </p:sp>
      <p:sp>
        <p:nvSpPr>
          <p:cNvPr id="17" name="Shape 15"/>
          <p:cNvSpPr/>
          <p:nvPr/>
        </p:nvSpPr>
        <p:spPr>
          <a:xfrm>
            <a:off x="9162288" y="1828800"/>
            <a:ext cx="2487168" cy="1965960"/>
          </a:xfrm>
          <a:prstGeom prst="chevron">
            <a:avLst/>
          </a:prstGeom>
          <a:solidFill>
            <a:srgbClr val="E23E9B"/>
          </a:solidFill>
          <a:ln w="25400">
            <a:solidFill>
              <a:srgbClr val="FFFFFF"/>
            </a:solidFill>
            <a:prstDash val="solid"/>
          </a:ln>
        </p:spPr>
        <p:txBody>
          <a:bodyPr/>
          <a:lstStyle/>
          <a:p>
            <a:endParaRPr lang="en-US"/>
          </a:p>
        </p:txBody>
      </p:sp>
      <p:sp>
        <p:nvSpPr>
          <p:cNvPr id="18" name="Text 16"/>
          <p:cNvSpPr/>
          <p:nvPr/>
        </p:nvSpPr>
        <p:spPr>
          <a:xfrm>
            <a:off x="9326880" y="2057400"/>
            <a:ext cx="457200" cy="457200"/>
          </a:xfrm>
          <a:prstGeom prst="rect">
            <a:avLst/>
          </a:prstGeom>
          <a:noFill/>
          <a:ln/>
        </p:spPr>
        <p:txBody>
          <a:bodyPr wrap="square" lIns="0" tIns="0" rIns="0" bIns="0" rtlCol="0" anchor="ctr"/>
          <a:lstStyle/>
          <a:p>
            <a:pPr marL="0" indent="0">
              <a:buNone/>
            </a:pPr>
            <a:r>
              <a:rPr lang="en-US" sz="2400" b="1" dirty="0">
                <a:solidFill>
                  <a:srgbClr val="FFFFFF"/>
                </a:solidFill>
              </a:rPr>
              <a:t>4</a:t>
            </a:r>
            <a:endParaRPr lang="en-US" sz="2400" dirty="0"/>
          </a:p>
        </p:txBody>
      </p:sp>
      <p:sp>
        <p:nvSpPr>
          <p:cNvPr id="19" name="Text 17"/>
          <p:cNvSpPr/>
          <p:nvPr/>
        </p:nvSpPr>
        <p:spPr>
          <a:xfrm>
            <a:off x="9944775" y="2589501"/>
            <a:ext cx="1828800" cy="365760"/>
          </a:xfrm>
          <a:prstGeom prst="rect">
            <a:avLst/>
          </a:prstGeom>
          <a:noFill/>
          <a:ln/>
        </p:spPr>
        <p:txBody>
          <a:bodyPr wrap="square" lIns="0" tIns="0" rIns="0" bIns="0" rtlCol="0" anchor="ctr"/>
          <a:lstStyle/>
          <a:p>
            <a:pPr marL="0" indent="0" algn="ctr">
              <a:buNone/>
            </a:pPr>
            <a:r>
              <a:rPr lang="en-US" sz="1700" b="1" dirty="0">
                <a:solidFill>
                  <a:srgbClr val="FFFFFF"/>
                </a:solidFill>
              </a:rPr>
              <a:t>AI ENHANCE</a:t>
            </a:r>
            <a:endParaRPr lang="en-US" sz="1700" dirty="0"/>
          </a:p>
        </p:txBody>
      </p:sp>
      <p:sp>
        <p:nvSpPr>
          <p:cNvPr id="20" name="Text 18"/>
          <p:cNvSpPr/>
          <p:nvPr/>
        </p:nvSpPr>
        <p:spPr>
          <a:xfrm>
            <a:off x="9299448" y="4114800"/>
            <a:ext cx="2212848" cy="685800"/>
          </a:xfrm>
          <a:prstGeom prst="rect">
            <a:avLst/>
          </a:prstGeom>
          <a:noFill/>
          <a:ln/>
        </p:spPr>
        <p:txBody>
          <a:bodyPr wrap="square" lIns="254" tIns="254" rIns="254" bIns="254" rtlCol="0" anchor="ctr"/>
          <a:lstStyle/>
          <a:p>
            <a:pPr marL="0" indent="0" algn="ctr">
              <a:buNone/>
            </a:pPr>
            <a:r>
              <a:rPr lang="en-US" sz="1300" dirty="0">
                <a:solidFill>
                  <a:srgbClr val="25233A"/>
                </a:solidFill>
              </a:rPr>
              <a:t>Add AI only where it creates value.</a:t>
            </a:r>
            <a:endParaRPr lang="en-US" sz="1300" dirty="0"/>
          </a:p>
        </p:txBody>
      </p:sp>
      <p:sp>
        <p:nvSpPr>
          <p:cNvPr id="21" name="Text 19"/>
          <p:cNvSpPr/>
          <p:nvPr/>
        </p:nvSpPr>
        <p:spPr>
          <a:xfrm>
            <a:off x="2834640" y="5257800"/>
            <a:ext cx="6492240" cy="411480"/>
          </a:xfrm>
          <a:prstGeom prst="rect">
            <a:avLst/>
          </a:prstGeom>
          <a:noFill/>
          <a:ln/>
        </p:spPr>
        <p:txBody>
          <a:bodyPr wrap="square" lIns="0" tIns="0" rIns="0" bIns="0" rtlCol="0" anchor="ctr"/>
          <a:lstStyle/>
          <a:p>
            <a:pPr marL="0" indent="0" algn="ctr">
              <a:buNone/>
            </a:pPr>
            <a:r>
              <a:rPr lang="en-US" sz="2000" b="1" dirty="0">
                <a:solidFill>
                  <a:srgbClr val="E23E9B"/>
                </a:solidFill>
              </a:rPr>
              <a:t>Many businesses jump straight to Step 4.</a:t>
            </a:r>
            <a:endParaRPr lang="en-US" sz="2000" dirty="0"/>
          </a:p>
        </p:txBody>
      </p:sp>
      <p:sp>
        <p:nvSpPr>
          <p:cNvPr id="25" name="Slide Number Placeholder 0"/>
          <p:cNvSpPr>
            <a:spLocks noGrp="1"/>
          </p:cNvSpPr>
          <p:nvPr>
            <p:ph type="sldNum" sz="quarter" idx="4294967295"/>
          </p:nvPr>
        </p:nvSpPr>
        <p:spPr>
          <a:xfrm>
            <a:off x="11548872" y="6419088"/>
            <a:ext cx="274320" cy="182880"/>
          </a:xfrm>
          <a:prstGeom prst="rect">
            <a:avLst/>
          </a:prstGeom>
          <a:extLst>
            <a:ext uri="{C572A759-6A51-4108-AA02-DFA0A04FC94B}">
              <ma14:wrappingTextBoxFlag xmlns:ma14="http://schemas.microsoft.com/office/mac/drawingml/2011/main" xmlns="" val="0"/>
            </a:ext>
          </a:extLst>
        </p:spPr>
        <p:txBody>
          <a:bodyPr lIns="254" tIns="254" rIns="254" bIns="254"/>
          <a:lstStyle>
            <a:lvl1pPr>
              <a:defRPr sz="800">
                <a:solidFill>
                  <a:srgbClr val="FFFFFF"/>
                </a:solidFill>
              </a:defRPr>
            </a:lvl1pPr>
          </a:lstStyle>
          <a:p>
            <a:pPr algn="ctr"/>
            <a:fld id="{F7021451-1387-4CA6-816F-3879F97B5CBC}" type="slidenum">
              <a:rPr lang="en-US" b="0"/>
              <a:t>7</a:t>
            </a:fld>
            <a:endParaRPr lang="en-US"/>
          </a:p>
        </p:txBody>
      </p:sp>
      <p:pic>
        <p:nvPicPr>
          <p:cNvPr id="23" name="Picture 22" descr="A logo for a company&#10;&#10;AI-generated content may be incorrect.">
            <a:extLst>
              <a:ext uri="{FF2B5EF4-FFF2-40B4-BE49-F238E27FC236}">
                <a16:creationId xmlns:a16="http://schemas.microsoft.com/office/drawing/2014/main" id="{D4CEC0CC-60A5-2F28-0F15-4A44F9BB165B}"/>
              </a:ext>
            </a:extLst>
          </p:cNvPr>
          <p:cNvPicPr>
            <a:picLocks noChangeAspect="1"/>
          </p:cNvPicPr>
          <p:nvPr/>
        </p:nvPicPr>
        <p:blipFill>
          <a:blip r:embed="rId3"/>
          <a:stretch>
            <a:fillRect/>
          </a:stretch>
        </p:blipFill>
        <p:spPr>
          <a:xfrm>
            <a:off x="9009713" y="5583602"/>
            <a:ext cx="3135443" cy="1112239"/>
          </a:xfrm>
          <a:prstGeom prst="rect">
            <a:avLst/>
          </a:prstGeom>
        </p:spPr>
      </p:pic>
      <p:pic>
        <p:nvPicPr>
          <p:cNvPr id="28" name="Picture 27" descr="A blue and silver logo&#10;&#10;AI-generated content may be incorrect.">
            <a:extLst>
              <a:ext uri="{FF2B5EF4-FFF2-40B4-BE49-F238E27FC236}">
                <a16:creationId xmlns:a16="http://schemas.microsoft.com/office/drawing/2014/main" id="{B133DA2C-D4B1-13ED-73AE-B748D524604C}"/>
              </a:ext>
            </a:extLst>
          </p:cNvPr>
          <p:cNvPicPr>
            <a:picLocks noChangeAspect="1"/>
          </p:cNvPicPr>
          <p:nvPr/>
        </p:nvPicPr>
        <p:blipFill>
          <a:blip r:embed="rId4"/>
          <a:stretch>
            <a:fillRect/>
          </a:stretch>
        </p:blipFill>
        <p:spPr>
          <a:xfrm>
            <a:off x="10697823" y="148496"/>
            <a:ext cx="1308205" cy="132069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1" cy="1"/>
          <a:chOff x="0" y="0"/>
          <a:chExt cx="1" cy="1"/>
        </a:xfrm>
      </p:grpSpPr>
      <p:sp>
        <p:nvSpPr>
          <p:cNvPr id="2" name="Text 0"/>
          <p:cNvSpPr/>
          <p:nvPr/>
        </p:nvSpPr>
        <p:spPr>
          <a:xfrm>
            <a:off x="658368" y="438912"/>
            <a:ext cx="9921240" cy="457200"/>
          </a:xfrm>
          <a:prstGeom prst="rect">
            <a:avLst/>
          </a:prstGeom>
          <a:noFill/>
          <a:ln/>
        </p:spPr>
        <p:txBody>
          <a:bodyPr wrap="square" lIns="0" tIns="0" rIns="0" bIns="0" rtlCol="0" anchor="ctr"/>
          <a:lstStyle/>
          <a:p>
            <a:pPr marL="0" indent="0">
              <a:buNone/>
            </a:pPr>
            <a:r>
              <a:rPr lang="en-US" sz="2500" b="1" dirty="0">
                <a:solidFill>
                  <a:srgbClr val="22175C"/>
                </a:solidFill>
                <a:latin typeface="Aptos Display" pitchFamily="34" charset="0"/>
                <a:ea typeface="Aptos Display" pitchFamily="34" charset="-122"/>
                <a:cs typeface="Aptos Display" pitchFamily="34" charset="-120"/>
              </a:rPr>
              <a:t>AI's real superpower</a:t>
            </a:r>
            <a:endParaRPr lang="en-US" sz="2500" dirty="0"/>
          </a:p>
        </p:txBody>
      </p:sp>
      <p:sp>
        <p:nvSpPr>
          <p:cNvPr id="3" name="Text 1"/>
          <p:cNvSpPr/>
          <p:nvPr/>
        </p:nvSpPr>
        <p:spPr>
          <a:xfrm>
            <a:off x="676656" y="923544"/>
            <a:ext cx="9738360" cy="274320"/>
          </a:xfrm>
          <a:prstGeom prst="rect">
            <a:avLst/>
          </a:prstGeom>
          <a:noFill/>
          <a:ln/>
        </p:spPr>
        <p:txBody>
          <a:bodyPr wrap="square" lIns="0" tIns="0" rIns="0" bIns="0" rtlCol="0" anchor="ctr"/>
          <a:lstStyle/>
          <a:p>
            <a:pPr marL="0" indent="0">
              <a:buNone/>
            </a:pPr>
            <a:r>
              <a:rPr lang="en-US" sz="1150" dirty="0">
                <a:solidFill>
                  <a:srgbClr val="656178"/>
                </a:solidFill>
              </a:rPr>
              <a:t>Use AI when judgement, language or interpretation is involved</a:t>
            </a:r>
            <a:endParaRPr lang="en-US" sz="1150" dirty="0"/>
          </a:p>
        </p:txBody>
      </p:sp>
      <p:sp>
        <p:nvSpPr>
          <p:cNvPr id="4" name="Shape 2"/>
          <p:cNvSpPr/>
          <p:nvPr/>
        </p:nvSpPr>
        <p:spPr>
          <a:xfrm>
            <a:off x="658368" y="1252728"/>
            <a:ext cx="1143000" cy="1"/>
          </a:xfrm>
          <a:prstGeom prst="line">
            <a:avLst/>
          </a:prstGeom>
          <a:noFill/>
          <a:ln w="50800">
            <a:solidFill>
              <a:srgbClr val="E23E9B"/>
            </a:solidFill>
            <a:prstDash val="solid"/>
          </a:ln>
        </p:spPr>
        <p:txBody>
          <a:bodyPr/>
          <a:lstStyle/>
          <a:p>
            <a:endParaRPr lang="en-US"/>
          </a:p>
        </p:txBody>
      </p:sp>
      <p:sp>
        <p:nvSpPr>
          <p:cNvPr id="5" name="Shape 3"/>
          <p:cNvSpPr/>
          <p:nvPr/>
        </p:nvSpPr>
        <p:spPr>
          <a:xfrm>
            <a:off x="731520" y="1600200"/>
            <a:ext cx="3273552" cy="868680"/>
          </a:xfrm>
          <a:prstGeom prst="roundRect">
            <a:avLst/>
          </a:prstGeom>
          <a:solidFill>
            <a:srgbClr val="EDF9FA"/>
          </a:solidFill>
          <a:ln w="16510">
            <a:solidFill>
              <a:srgbClr val="25AFC0"/>
            </a:solidFill>
            <a:prstDash val="solid"/>
          </a:ln>
        </p:spPr>
        <p:txBody>
          <a:bodyPr/>
          <a:lstStyle/>
          <a:p>
            <a:endParaRPr lang="en-US"/>
          </a:p>
        </p:txBody>
      </p:sp>
      <p:sp>
        <p:nvSpPr>
          <p:cNvPr id="6" name="Text 4"/>
          <p:cNvSpPr/>
          <p:nvPr/>
        </p:nvSpPr>
        <p:spPr>
          <a:xfrm>
            <a:off x="932688" y="1856232"/>
            <a:ext cx="2871216" cy="320040"/>
          </a:xfrm>
          <a:prstGeom prst="rect">
            <a:avLst/>
          </a:prstGeom>
          <a:noFill/>
          <a:ln/>
        </p:spPr>
        <p:txBody>
          <a:bodyPr wrap="square" lIns="0" tIns="0" rIns="0" bIns="0" rtlCol="0" anchor="ctr"/>
          <a:lstStyle/>
          <a:p>
            <a:pPr marL="0" indent="0" algn="ctr">
              <a:buNone/>
            </a:pPr>
            <a:r>
              <a:rPr lang="en-US" sz="1500" b="1" dirty="0">
                <a:solidFill>
                  <a:srgbClr val="25233A"/>
                </a:solidFill>
              </a:rPr>
              <a:t>Summarise large documents</a:t>
            </a:r>
            <a:endParaRPr lang="en-US" sz="1500" dirty="0"/>
          </a:p>
        </p:txBody>
      </p:sp>
      <p:sp>
        <p:nvSpPr>
          <p:cNvPr id="7" name="Shape 5"/>
          <p:cNvSpPr/>
          <p:nvPr/>
        </p:nvSpPr>
        <p:spPr>
          <a:xfrm>
            <a:off x="4507992" y="1600200"/>
            <a:ext cx="3273552" cy="868680"/>
          </a:xfrm>
          <a:prstGeom prst="roundRect">
            <a:avLst/>
          </a:prstGeom>
          <a:solidFill>
            <a:srgbClr val="F5F1FC"/>
          </a:solidFill>
          <a:ln w="16510">
            <a:solidFill>
              <a:srgbClr val="6A38C2"/>
            </a:solidFill>
            <a:prstDash val="solid"/>
          </a:ln>
        </p:spPr>
        <p:txBody>
          <a:bodyPr/>
          <a:lstStyle/>
          <a:p>
            <a:endParaRPr lang="en-US"/>
          </a:p>
        </p:txBody>
      </p:sp>
      <p:sp>
        <p:nvSpPr>
          <p:cNvPr id="8" name="Text 6"/>
          <p:cNvSpPr/>
          <p:nvPr/>
        </p:nvSpPr>
        <p:spPr>
          <a:xfrm>
            <a:off x="4709160" y="1856232"/>
            <a:ext cx="2871216" cy="320040"/>
          </a:xfrm>
          <a:prstGeom prst="rect">
            <a:avLst/>
          </a:prstGeom>
          <a:noFill/>
          <a:ln/>
        </p:spPr>
        <p:txBody>
          <a:bodyPr wrap="square" lIns="0" tIns="0" rIns="0" bIns="0" rtlCol="0" anchor="ctr"/>
          <a:lstStyle/>
          <a:p>
            <a:pPr marL="0" indent="0" algn="ctr">
              <a:buNone/>
            </a:pPr>
            <a:r>
              <a:rPr lang="en-US" sz="1500" b="1" dirty="0">
                <a:solidFill>
                  <a:srgbClr val="25233A"/>
                </a:solidFill>
              </a:rPr>
              <a:t>Draft communications</a:t>
            </a:r>
            <a:endParaRPr lang="en-US" sz="1500" dirty="0"/>
          </a:p>
        </p:txBody>
      </p:sp>
      <p:sp>
        <p:nvSpPr>
          <p:cNvPr id="9" name="Shape 7"/>
          <p:cNvSpPr/>
          <p:nvPr/>
        </p:nvSpPr>
        <p:spPr>
          <a:xfrm>
            <a:off x="8284464" y="1600200"/>
            <a:ext cx="3273552" cy="868680"/>
          </a:xfrm>
          <a:prstGeom prst="roundRect">
            <a:avLst/>
          </a:prstGeom>
          <a:solidFill>
            <a:srgbClr val="EDF9FA"/>
          </a:solidFill>
          <a:ln w="16510">
            <a:solidFill>
              <a:srgbClr val="25AFC0"/>
            </a:solidFill>
            <a:prstDash val="solid"/>
          </a:ln>
        </p:spPr>
        <p:txBody>
          <a:bodyPr/>
          <a:lstStyle/>
          <a:p>
            <a:endParaRPr lang="en-US"/>
          </a:p>
        </p:txBody>
      </p:sp>
      <p:sp>
        <p:nvSpPr>
          <p:cNvPr id="10" name="Text 8"/>
          <p:cNvSpPr/>
          <p:nvPr/>
        </p:nvSpPr>
        <p:spPr>
          <a:xfrm>
            <a:off x="8485632" y="1856232"/>
            <a:ext cx="2871216" cy="320040"/>
          </a:xfrm>
          <a:prstGeom prst="rect">
            <a:avLst/>
          </a:prstGeom>
          <a:noFill/>
          <a:ln/>
        </p:spPr>
        <p:txBody>
          <a:bodyPr wrap="square" lIns="0" tIns="0" rIns="0" bIns="0" rtlCol="0" anchor="ctr"/>
          <a:lstStyle/>
          <a:p>
            <a:pPr marL="0" indent="0" algn="ctr">
              <a:buNone/>
            </a:pPr>
            <a:r>
              <a:rPr lang="en-US" sz="1500" b="1" dirty="0">
                <a:solidFill>
                  <a:srgbClr val="25233A"/>
                </a:solidFill>
              </a:rPr>
              <a:t>Identify trends</a:t>
            </a:r>
            <a:endParaRPr lang="en-US" sz="1500" dirty="0"/>
          </a:p>
        </p:txBody>
      </p:sp>
      <p:sp>
        <p:nvSpPr>
          <p:cNvPr id="11" name="Shape 9"/>
          <p:cNvSpPr/>
          <p:nvPr/>
        </p:nvSpPr>
        <p:spPr>
          <a:xfrm>
            <a:off x="731520" y="2834640"/>
            <a:ext cx="3273552" cy="868680"/>
          </a:xfrm>
          <a:prstGeom prst="roundRect">
            <a:avLst/>
          </a:prstGeom>
          <a:solidFill>
            <a:srgbClr val="F5F1FC"/>
          </a:solidFill>
          <a:ln w="16510">
            <a:solidFill>
              <a:srgbClr val="6A38C2"/>
            </a:solidFill>
            <a:prstDash val="solid"/>
          </a:ln>
        </p:spPr>
        <p:txBody>
          <a:bodyPr/>
          <a:lstStyle/>
          <a:p>
            <a:endParaRPr lang="en-US"/>
          </a:p>
        </p:txBody>
      </p:sp>
      <p:sp>
        <p:nvSpPr>
          <p:cNvPr id="12" name="Text 10"/>
          <p:cNvSpPr/>
          <p:nvPr/>
        </p:nvSpPr>
        <p:spPr>
          <a:xfrm>
            <a:off x="932688" y="3090672"/>
            <a:ext cx="2871216" cy="320040"/>
          </a:xfrm>
          <a:prstGeom prst="rect">
            <a:avLst/>
          </a:prstGeom>
          <a:noFill/>
          <a:ln/>
        </p:spPr>
        <p:txBody>
          <a:bodyPr wrap="square" lIns="0" tIns="0" rIns="0" bIns="0" rtlCol="0" anchor="ctr"/>
          <a:lstStyle/>
          <a:p>
            <a:pPr marL="0" indent="0" algn="ctr">
              <a:buNone/>
            </a:pPr>
            <a:r>
              <a:rPr lang="en-US" sz="1500" b="1" dirty="0">
                <a:solidFill>
                  <a:srgbClr val="25233A"/>
                </a:solidFill>
              </a:rPr>
              <a:t>Analyse information</a:t>
            </a:r>
            <a:endParaRPr lang="en-US" sz="1500" dirty="0"/>
          </a:p>
        </p:txBody>
      </p:sp>
      <p:sp>
        <p:nvSpPr>
          <p:cNvPr id="13" name="Shape 11"/>
          <p:cNvSpPr/>
          <p:nvPr/>
        </p:nvSpPr>
        <p:spPr>
          <a:xfrm>
            <a:off x="4507992" y="2834640"/>
            <a:ext cx="3273552" cy="868680"/>
          </a:xfrm>
          <a:prstGeom prst="roundRect">
            <a:avLst/>
          </a:prstGeom>
          <a:solidFill>
            <a:srgbClr val="EDF9FA"/>
          </a:solidFill>
          <a:ln w="16510">
            <a:solidFill>
              <a:srgbClr val="25AFC0"/>
            </a:solidFill>
            <a:prstDash val="solid"/>
          </a:ln>
        </p:spPr>
        <p:txBody>
          <a:bodyPr/>
          <a:lstStyle/>
          <a:p>
            <a:endParaRPr lang="en-US"/>
          </a:p>
        </p:txBody>
      </p:sp>
      <p:sp>
        <p:nvSpPr>
          <p:cNvPr id="14" name="Text 12"/>
          <p:cNvSpPr/>
          <p:nvPr/>
        </p:nvSpPr>
        <p:spPr>
          <a:xfrm>
            <a:off x="4709160" y="3090672"/>
            <a:ext cx="2871216" cy="320040"/>
          </a:xfrm>
          <a:prstGeom prst="rect">
            <a:avLst/>
          </a:prstGeom>
          <a:noFill/>
          <a:ln/>
        </p:spPr>
        <p:txBody>
          <a:bodyPr wrap="square" lIns="0" tIns="0" rIns="0" bIns="0" rtlCol="0" anchor="ctr"/>
          <a:lstStyle/>
          <a:p>
            <a:pPr marL="0" indent="0" algn="ctr">
              <a:buNone/>
            </a:pPr>
            <a:r>
              <a:rPr lang="en-US" sz="1500" b="1" dirty="0">
                <a:solidFill>
                  <a:srgbClr val="25233A"/>
                </a:solidFill>
              </a:rPr>
              <a:t>Categorise requests</a:t>
            </a:r>
            <a:endParaRPr lang="en-US" sz="1500" dirty="0"/>
          </a:p>
        </p:txBody>
      </p:sp>
      <p:sp>
        <p:nvSpPr>
          <p:cNvPr id="15" name="Shape 13"/>
          <p:cNvSpPr/>
          <p:nvPr/>
        </p:nvSpPr>
        <p:spPr>
          <a:xfrm>
            <a:off x="8284464" y="2834640"/>
            <a:ext cx="3273552" cy="868680"/>
          </a:xfrm>
          <a:prstGeom prst="roundRect">
            <a:avLst/>
          </a:prstGeom>
          <a:solidFill>
            <a:srgbClr val="F5F1FC"/>
          </a:solidFill>
          <a:ln w="16510">
            <a:solidFill>
              <a:srgbClr val="6A38C2"/>
            </a:solidFill>
            <a:prstDash val="solid"/>
          </a:ln>
        </p:spPr>
        <p:txBody>
          <a:bodyPr/>
          <a:lstStyle/>
          <a:p>
            <a:endParaRPr lang="en-US"/>
          </a:p>
        </p:txBody>
      </p:sp>
      <p:sp>
        <p:nvSpPr>
          <p:cNvPr id="16" name="Text 14"/>
          <p:cNvSpPr/>
          <p:nvPr/>
        </p:nvSpPr>
        <p:spPr>
          <a:xfrm>
            <a:off x="8485632" y="3090672"/>
            <a:ext cx="2871216" cy="320040"/>
          </a:xfrm>
          <a:prstGeom prst="rect">
            <a:avLst/>
          </a:prstGeom>
          <a:noFill/>
          <a:ln/>
        </p:spPr>
        <p:txBody>
          <a:bodyPr wrap="square" lIns="0" tIns="0" rIns="0" bIns="0" rtlCol="0" anchor="ctr"/>
          <a:lstStyle/>
          <a:p>
            <a:pPr marL="0" indent="0" algn="ctr">
              <a:buNone/>
            </a:pPr>
            <a:r>
              <a:rPr lang="en-US" sz="1500" b="1" dirty="0">
                <a:solidFill>
                  <a:srgbClr val="25233A"/>
                </a:solidFill>
              </a:rPr>
              <a:t>Produce first drafts</a:t>
            </a:r>
            <a:endParaRPr lang="en-US" sz="1500" dirty="0"/>
          </a:p>
        </p:txBody>
      </p:sp>
      <p:sp>
        <p:nvSpPr>
          <p:cNvPr id="17" name="Text 15"/>
          <p:cNvSpPr/>
          <p:nvPr/>
        </p:nvSpPr>
        <p:spPr>
          <a:xfrm>
            <a:off x="822960" y="4407408"/>
            <a:ext cx="4983480" cy="741813"/>
          </a:xfrm>
          <a:prstGeom prst="rect">
            <a:avLst/>
          </a:prstGeom>
          <a:solidFill>
            <a:srgbClr val="6A38C2"/>
          </a:solidFill>
          <a:ln/>
        </p:spPr>
        <p:txBody>
          <a:bodyPr wrap="square" lIns="0" tIns="0" rIns="0" bIns="0" rtlCol="0" anchor="ctr"/>
          <a:lstStyle/>
          <a:p>
            <a:pPr marL="0" indent="0" algn="ctr">
              <a:buNone/>
            </a:pPr>
            <a:r>
              <a:rPr lang="en-US" sz="2400" b="1" dirty="0">
                <a:solidFill>
                  <a:srgbClr val="FFFFFF"/>
                </a:solidFill>
              </a:rPr>
              <a:t>AI helps people think faster.</a:t>
            </a:r>
            <a:endParaRPr lang="en-US" sz="2400" dirty="0"/>
          </a:p>
        </p:txBody>
      </p:sp>
      <p:sp>
        <p:nvSpPr>
          <p:cNvPr id="18" name="Text 16"/>
          <p:cNvSpPr/>
          <p:nvPr/>
        </p:nvSpPr>
        <p:spPr>
          <a:xfrm>
            <a:off x="6382512" y="4407408"/>
            <a:ext cx="4970989" cy="741813"/>
          </a:xfrm>
          <a:prstGeom prst="rect">
            <a:avLst/>
          </a:prstGeom>
          <a:solidFill>
            <a:srgbClr val="25AFC0"/>
          </a:solidFill>
          <a:ln/>
        </p:spPr>
        <p:txBody>
          <a:bodyPr wrap="square" lIns="0" tIns="0" rIns="0" bIns="0" rtlCol="0" anchor="ctr"/>
          <a:lstStyle/>
          <a:p>
            <a:pPr marL="0" indent="0" algn="ctr">
              <a:buNone/>
            </a:pPr>
            <a:r>
              <a:rPr lang="en-US" sz="2400" b="1" dirty="0">
                <a:solidFill>
                  <a:srgbClr val="FFFFFF"/>
                </a:solidFill>
              </a:rPr>
              <a:t>Automation helps systems work faster.</a:t>
            </a:r>
            <a:endParaRPr lang="en-US" sz="2400" dirty="0"/>
          </a:p>
        </p:txBody>
      </p:sp>
      <p:sp>
        <p:nvSpPr>
          <p:cNvPr id="19" name="Text 17"/>
          <p:cNvSpPr/>
          <p:nvPr/>
        </p:nvSpPr>
        <p:spPr>
          <a:xfrm>
            <a:off x="2514600" y="5303520"/>
            <a:ext cx="7178040" cy="420624"/>
          </a:xfrm>
          <a:prstGeom prst="rect">
            <a:avLst/>
          </a:prstGeom>
          <a:noFill/>
          <a:ln/>
        </p:spPr>
        <p:txBody>
          <a:bodyPr wrap="square" lIns="0" tIns="0" rIns="0" bIns="0" rtlCol="0" anchor="ctr"/>
          <a:lstStyle/>
          <a:p>
            <a:pPr marL="0" indent="0" algn="ctr">
              <a:buNone/>
            </a:pPr>
            <a:r>
              <a:rPr lang="en-US" sz="1900" b="1" dirty="0">
                <a:solidFill>
                  <a:srgbClr val="22175C"/>
                </a:solidFill>
              </a:rPr>
              <a:t>You need both, but in the right order.</a:t>
            </a:r>
            <a:endParaRPr lang="en-US" sz="1900" dirty="0"/>
          </a:p>
        </p:txBody>
      </p:sp>
      <p:sp>
        <p:nvSpPr>
          <p:cNvPr id="25" name="Slide Number Placeholder 0"/>
          <p:cNvSpPr>
            <a:spLocks noGrp="1"/>
          </p:cNvSpPr>
          <p:nvPr>
            <p:ph type="sldNum" sz="quarter" idx="4294967295"/>
          </p:nvPr>
        </p:nvSpPr>
        <p:spPr>
          <a:xfrm>
            <a:off x="11548872" y="6419088"/>
            <a:ext cx="274320" cy="182880"/>
          </a:xfrm>
          <a:prstGeom prst="rect">
            <a:avLst/>
          </a:prstGeom>
          <a:extLst>
            <a:ext uri="{C572A759-6A51-4108-AA02-DFA0A04FC94B}">
              <ma14:wrappingTextBoxFlag xmlns:ma14="http://schemas.microsoft.com/office/mac/drawingml/2011/main" xmlns="" val="0"/>
            </a:ext>
          </a:extLst>
        </p:spPr>
        <p:txBody>
          <a:bodyPr lIns="254" tIns="254" rIns="254" bIns="254"/>
          <a:lstStyle>
            <a:lvl1pPr>
              <a:defRPr sz="800">
                <a:solidFill>
                  <a:srgbClr val="FFFFFF"/>
                </a:solidFill>
              </a:defRPr>
            </a:lvl1pPr>
          </a:lstStyle>
          <a:p>
            <a:pPr algn="ctr"/>
            <a:fld id="{F7021451-1387-4CA6-816F-3879F97B5CBC}" type="slidenum">
              <a:rPr lang="en-US" b="0"/>
              <a:t>8</a:t>
            </a:fld>
            <a:endParaRPr lang="en-US"/>
          </a:p>
        </p:txBody>
      </p:sp>
      <p:pic>
        <p:nvPicPr>
          <p:cNvPr id="21" name="Picture 20" descr="A logo for a company&#10;&#10;AI-generated content may be incorrect.">
            <a:extLst>
              <a:ext uri="{FF2B5EF4-FFF2-40B4-BE49-F238E27FC236}">
                <a16:creationId xmlns:a16="http://schemas.microsoft.com/office/drawing/2014/main" id="{6063A956-32DF-B229-98E1-C024F084512A}"/>
              </a:ext>
            </a:extLst>
          </p:cNvPr>
          <p:cNvPicPr>
            <a:picLocks noChangeAspect="1"/>
          </p:cNvPicPr>
          <p:nvPr/>
        </p:nvPicPr>
        <p:blipFill>
          <a:blip r:embed="rId3"/>
          <a:stretch>
            <a:fillRect/>
          </a:stretch>
        </p:blipFill>
        <p:spPr>
          <a:xfrm>
            <a:off x="9009713" y="5583602"/>
            <a:ext cx="3135443" cy="1112239"/>
          </a:xfrm>
          <a:prstGeom prst="rect">
            <a:avLst/>
          </a:prstGeom>
        </p:spPr>
      </p:pic>
      <p:pic>
        <p:nvPicPr>
          <p:cNvPr id="23" name="Picture 22" descr="A blue and silver logo&#10;&#10;AI-generated content may be incorrect.">
            <a:extLst>
              <a:ext uri="{FF2B5EF4-FFF2-40B4-BE49-F238E27FC236}">
                <a16:creationId xmlns:a16="http://schemas.microsoft.com/office/drawing/2014/main" id="{042647AA-40D6-03C8-6943-5470CA19C5C6}"/>
              </a:ext>
            </a:extLst>
          </p:cNvPr>
          <p:cNvPicPr>
            <a:picLocks noChangeAspect="1"/>
          </p:cNvPicPr>
          <p:nvPr/>
        </p:nvPicPr>
        <p:blipFill>
          <a:blip r:embed="rId4"/>
          <a:stretch>
            <a:fillRect/>
          </a:stretch>
        </p:blipFill>
        <p:spPr>
          <a:xfrm>
            <a:off x="10697823" y="148496"/>
            <a:ext cx="1308205" cy="132069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1" cy="1"/>
          <a:chOff x="0" y="0"/>
          <a:chExt cx="1" cy="1"/>
        </a:xfrm>
      </p:grpSpPr>
      <p:sp>
        <p:nvSpPr>
          <p:cNvPr id="2" name="Text 0"/>
          <p:cNvSpPr/>
          <p:nvPr/>
        </p:nvSpPr>
        <p:spPr>
          <a:xfrm>
            <a:off x="658368" y="438912"/>
            <a:ext cx="9921240" cy="457200"/>
          </a:xfrm>
          <a:prstGeom prst="rect">
            <a:avLst/>
          </a:prstGeom>
          <a:noFill/>
          <a:ln/>
        </p:spPr>
        <p:txBody>
          <a:bodyPr wrap="square" lIns="0" tIns="0" rIns="0" bIns="0" rtlCol="0" anchor="ctr"/>
          <a:lstStyle/>
          <a:p>
            <a:pPr marL="0" indent="0">
              <a:buNone/>
            </a:pPr>
            <a:r>
              <a:rPr lang="en-US" sz="2500" b="1" dirty="0">
                <a:solidFill>
                  <a:srgbClr val="22175C"/>
                </a:solidFill>
                <a:latin typeface="Aptos Display" pitchFamily="34" charset="0"/>
                <a:ea typeface="Aptos Display" pitchFamily="34" charset="-122"/>
                <a:cs typeface="Aptos Display" pitchFamily="34" charset="-120"/>
              </a:rPr>
              <a:t>Not everything should be automated</a:t>
            </a:r>
            <a:endParaRPr lang="en-US" sz="2500" dirty="0"/>
          </a:p>
        </p:txBody>
      </p:sp>
      <p:sp>
        <p:nvSpPr>
          <p:cNvPr id="3" name="Text 1"/>
          <p:cNvSpPr/>
          <p:nvPr/>
        </p:nvSpPr>
        <p:spPr>
          <a:xfrm>
            <a:off x="676656" y="923544"/>
            <a:ext cx="9738360" cy="274320"/>
          </a:xfrm>
          <a:prstGeom prst="rect">
            <a:avLst/>
          </a:prstGeom>
          <a:noFill/>
          <a:ln/>
        </p:spPr>
        <p:txBody>
          <a:bodyPr wrap="square" lIns="0" tIns="0" rIns="0" bIns="0" rtlCol="0" anchor="ctr"/>
          <a:lstStyle/>
          <a:p>
            <a:pPr marL="0" indent="0">
              <a:buNone/>
            </a:pPr>
            <a:r>
              <a:rPr lang="en-US" sz="1150" dirty="0">
                <a:solidFill>
                  <a:srgbClr val="656178"/>
                </a:solidFill>
              </a:rPr>
              <a:t>Technology should support people, not replace them</a:t>
            </a:r>
            <a:endParaRPr lang="en-US" sz="1150" dirty="0"/>
          </a:p>
        </p:txBody>
      </p:sp>
      <p:sp>
        <p:nvSpPr>
          <p:cNvPr id="4" name="Shape 2"/>
          <p:cNvSpPr/>
          <p:nvPr/>
        </p:nvSpPr>
        <p:spPr>
          <a:xfrm>
            <a:off x="658368" y="1252728"/>
            <a:ext cx="1143000" cy="1"/>
          </a:xfrm>
          <a:prstGeom prst="line">
            <a:avLst/>
          </a:prstGeom>
          <a:noFill/>
          <a:ln w="50800">
            <a:solidFill>
              <a:srgbClr val="E23E9B"/>
            </a:solidFill>
            <a:prstDash val="solid"/>
          </a:ln>
        </p:spPr>
        <p:txBody>
          <a:bodyPr/>
          <a:lstStyle/>
          <a:p>
            <a:endParaRPr lang="en-US"/>
          </a:p>
        </p:txBody>
      </p:sp>
      <p:sp>
        <p:nvSpPr>
          <p:cNvPr id="5" name="Shape 3"/>
          <p:cNvSpPr/>
          <p:nvPr/>
        </p:nvSpPr>
        <p:spPr>
          <a:xfrm>
            <a:off x="1097280" y="1645920"/>
            <a:ext cx="1234440" cy="1234440"/>
          </a:xfrm>
          <a:prstGeom prst="ellipse">
            <a:avLst/>
          </a:prstGeom>
          <a:solidFill>
            <a:srgbClr val="6A38C2"/>
          </a:solidFill>
          <a:ln w="25400">
            <a:solidFill>
              <a:srgbClr val="FFFFFF"/>
            </a:solidFill>
            <a:prstDash val="solid"/>
          </a:ln>
          <a:effectLst>
            <a:outerShdw blurRad="12700" dist="3810" dir="2700000" algn="bl" rotWithShape="0">
              <a:srgbClr val="000000">
                <a:alpha val="12000"/>
              </a:srgbClr>
            </a:outerShdw>
          </a:effectLst>
        </p:spPr>
        <p:txBody>
          <a:bodyPr/>
          <a:lstStyle/>
          <a:p>
            <a:endParaRPr lang="en-US"/>
          </a:p>
        </p:txBody>
      </p:sp>
      <p:sp>
        <p:nvSpPr>
          <p:cNvPr id="6" name="Text 4"/>
          <p:cNvSpPr/>
          <p:nvPr/>
        </p:nvSpPr>
        <p:spPr>
          <a:xfrm>
            <a:off x="1097280" y="2084832"/>
            <a:ext cx="1234440" cy="228600"/>
          </a:xfrm>
          <a:prstGeom prst="rect">
            <a:avLst/>
          </a:prstGeom>
          <a:noFill/>
          <a:ln/>
        </p:spPr>
        <p:txBody>
          <a:bodyPr wrap="square" lIns="0" tIns="0" rIns="0" bIns="0" rtlCol="0" anchor="ctr"/>
          <a:lstStyle/>
          <a:p>
            <a:pPr marL="0" indent="0" algn="ctr">
              <a:buNone/>
            </a:pPr>
            <a:r>
              <a:rPr lang="en-US" sz="1100" b="1" dirty="0">
                <a:solidFill>
                  <a:srgbClr val="FFFFFF"/>
                </a:solidFill>
              </a:rPr>
              <a:t>HUMAN</a:t>
            </a:r>
            <a:endParaRPr lang="en-US" sz="1100" dirty="0"/>
          </a:p>
        </p:txBody>
      </p:sp>
      <p:sp>
        <p:nvSpPr>
          <p:cNvPr id="7" name="Text 5"/>
          <p:cNvSpPr/>
          <p:nvPr/>
        </p:nvSpPr>
        <p:spPr>
          <a:xfrm>
            <a:off x="658368" y="3154680"/>
            <a:ext cx="2103120" cy="365760"/>
          </a:xfrm>
          <a:prstGeom prst="rect">
            <a:avLst/>
          </a:prstGeom>
          <a:noFill/>
          <a:ln/>
        </p:spPr>
        <p:txBody>
          <a:bodyPr wrap="square" lIns="0" tIns="0" rIns="0" bIns="0" rtlCol="0" anchor="ctr"/>
          <a:lstStyle/>
          <a:p>
            <a:pPr marL="0" indent="0" algn="ctr">
              <a:buNone/>
            </a:pPr>
            <a:r>
              <a:rPr lang="en-US" sz="1400" b="1" dirty="0">
                <a:solidFill>
                  <a:srgbClr val="25233A"/>
                </a:solidFill>
              </a:rPr>
              <a:t>CUSTOMERS</a:t>
            </a:r>
            <a:endParaRPr lang="en-US" sz="1400" dirty="0"/>
          </a:p>
        </p:txBody>
      </p:sp>
      <p:sp>
        <p:nvSpPr>
          <p:cNvPr id="8" name="Shape 6"/>
          <p:cNvSpPr/>
          <p:nvPr/>
        </p:nvSpPr>
        <p:spPr>
          <a:xfrm>
            <a:off x="3364992" y="1645920"/>
            <a:ext cx="1234440" cy="1234440"/>
          </a:xfrm>
          <a:prstGeom prst="ellipse">
            <a:avLst/>
          </a:prstGeom>
          <a:solidFill>
            <a:srgbClr val="E23E9B"/>
          </a:solidFill>
          <a:ln w="25400">
            <a:solidFill>
              <a:srgbClr val="FFFFFF"/>
            </a:solidFill>
            <a:prstDash val="solid"/>
          </a:ln>
          <a:effectLst>
            <a:outerShdw blurRad="12700" dist="3810" dir="2700000" algn="bl" rotWithShape="0">
              <a:srgbClr val="000000">
                <a:alpha val="12000"/>
              </a:srgbClr>
            </a:outerShdw>
          </a:effectLst>
        </p:spPr>
        <p:txBody>
          <a:bodyPr/>
          <a:lstStyle/>
          <a:p>
            <a:endParaRPr lang="en-US"/>
          </a:p>
        </p:txBody>
      </p:sp>
      <p:sp>
        <p:nvSpPr>
          <p:cNvPr id="9" name="Text 7"/>
          <p:cNvSpPr/>
          <p:nvPr/>
        </p:nvSpPr>
        <p:spPr>
          <a:xfrm>
            <a:off x="3364992" y="2084832"/>
            <a:ext cx="1234440" cy="228600"/>
          </a:xfrm>
          <a:prstGeom prst="rect">
            <a:avLst/>
          </a:prstGeom>
          <a:noFill/>
          <a:ln/>
        </p:spPr>
        <p:txBody>
          <a:bodyPr wrap="square" lIns="0" tIns="0" rIns="0" bIns="0" rtlCol="0" anchor="ctr"/>
          <a:lstStyle/>
          <a:p>
            <a:pPr marL="0" indent="0" algn="ctr">
              <a:buNone/>
            </a:pPr>
            <a:r>
              <a:rPr lang="en-US" sz="1100" b="1" dirty="0">
                <a:solidFill>
                  <a:srgbClr val="FFFFFF"/>
                </a:solidFill>
              </a:rPr>
              <a:t>HUMAN</a:t>
            </a:r>
            <a:endParaRPr lang="en-US" sz="1100" dirty="0"/>
          </a:p>
        </p:txBody>
      </p:sp>
      <p:sp>
        <p:nvSpPr>
          <p:cNvPr id="10" name="Text 8"/>
          <p:cNvSpPr/>
          <p:nvPr/>
        </p:nvSpPr>
        <p:spPr>
          <a:xfrm>
            <a:off x="2926080" y="3154680"/>
            <a:ext cx="2103120" cy="365760"/>
          </a:xfrm>
          <a:prstGeom prst="rect">
            <a:avLst/>
          </a:prstGeom>
          <a:noFill/>
          <a:ln/>
        </p:spPr>
        <p:txBody>
          <a:bodyPr wrap="square" lIns="0" tIns="0" rIns="0" bIns="0" rtlCol="0" anchor="ctr"/>
          <a:lstStyle/>
          <a:p>
            <a:pPr marL="0" indent="0" algn="ctr">
              <a:buNone/>
            </a:pPr>
            <a:r>
              <a:rPr lang="en-US" sz="1400" b="1" dirty="0">
                <a:solidFill>
                  <a:srgbClr val="25233A"/>
                </a:solidFill>
              </a:rPr>
              <a:t>MONEY</a:t>
            </a:r>
            <a:endParaRPr lang="en-US" sz="1400" dirty="0"/>
          </a:p>
        </p:txBody>
      </p:sp>
      <p:sp>
        <p:nvSpPr>
          <p:cNvPr id="11" name="Shape 9"/>
          <p:cNvSpPr/>
          <p:nvPr/>
        </p:nvSpPr>
        <p:spPr>
          <a:xfrm>
            <a:off x="5632704" y="1645920"/>
            <a:ext cx="1234440" cy="1234440"/>
          </a:xfrm>
          <a:prstGeom prst="ellipse">
            <a:avLst/>
          </a:prstGeom>
          <a:solidFill>
            <a:srgbClr val="25AFC0"/>
          </a:solidFill>
          <a:ln w="25400">
            <a:solidFill>
              <a:srgbClr val="FFFFFF"/>
            </a:solidFill>
            <a:prstDash val="solid"/>
          </a:ln>
          <a:effectLst>
            <a:outerShdw blurRad="12700" dist="3810" dir="2700000" algn="bl" rotWithShape="0">
              <a:srgbClr val="000000">
                <a:alpha val="12000"/>
              </a:srgbClr>
            </a:outerShdw>
          </a:effectLst>
        </p:spPr>
        <p:txBody>
          <a:bodyPr/>
          <a:lstStyle/>
          <a:p>
            <a:endParaRPr lang="en-US"/>
          </a:p>
        </p:txBody>
      </p:sp>
      <p:sp>
        <p:nvSpPr>
          <p:cNvPr id="12" name="Text 10"/>
          <p:cNvSpPr/>
          <p:nvPr/>
        </p:nvSpPr>
        <p:spPr>
          <a:xfrm>
            <a:off x="5632704" y="2084832"/>
            <a:ext cx="1234440" cy="228600"/>
          </a:xfrm>
          <a:prstGeom prst="rect">
            <a:avLst/>
          </a:prstGeom>
          <a:noFill/>
          <a:ln/>
        </p:spPr>
        <p:txBody>
          <a:bodyPr wrap="square" lIns="0" tIns="0" rIns="0" bIns="0" rtlCol="0" anchor="ctr"/>
          <a:lstStyle/>
          <a:p>
            <a:pPr marL="0" indent="0" algn="ctr">
              <a:buNone/>
            </a:pPr>
            <a:r>
              <a:rPr lang="en-US" sz="1100" b="1" dirty="0">
                <a:solidFill>
                  <a:srgbClr val="FFFFFF"/>
                </a:solidFill>
              </a:rPr>
              <a:t>HUMAN</a:t>
            </a:r>
            <a:endParaRPr lang="en-US" sz="1100" dirty="0"/>
          </a:p>
        </p:txBody>
      </p:sp>
      <p:sp>
        <p:nvSpPr>
          <p:cNvPr id="13" name="Text 11"/>
          <p:cNvSpPr/>
          <p:nvPr/>
        </p:nvSpPr>
        <p:spPr>
          <a:xfrm>
            <a:off x="5193792" y="3154680"/>
            <a:ext cx="2103120" cy="365760"/>
          </a:xfrm>
          <a:prstGeom prst="rect">
            <a:avLst/>
          </a:prstGeom>
          <a:noFill/>
          <a:ln/>
        </p:spPr>
        <p:txBody>
          <a:bodyPr wrap="square" lIns="0" tIns="0" rIns="0" bIns="0" rtlCol="0" anchor="ctr"/>
          <a:lstStyle/>
          <a:p>
            <a:pPr marL="0" indent="0" algn="ctr">
              <a:buNone/>
            </a:pPr>
            <a:r>
              <a:rPr lang="en-US" sz="1400" b="1" dirty="0">
                <a:solidFill>
                  <a:srgbClr val="25233A"/>
                </a:solidFill>
              </a:rPr>
              <a:t>COMPLIANCE</a:t>
            </a:r>
            <a:endParaRPr lang="en-US" sz="1400" dirty="0"/>
          </a:p>
        </p:txBody>
      </p:sp>
      <p:sp>
        <p:nvSpPr>
          <p:cNvPr id="14" name="Shape 12"/>
          <p:cNvSpPr/>
          <p:nvPr/>
        </p:nvSpPr>
        <p:spPr>
          <a:xfrm>
            <a:off x="7900416" y="1645920"/>
            <a:ext cx="1234440" cy="1234440"/>
          </a:xfrm>
          <a:prstGeom prst="ellipse">
            <a:avLst/>
          </a:prstGeom>
          <a:solidFill>
            <a:srgbClr val="22175C"/>
          </a:solidFill>
          <a:ln w="25400">
            <a:solidFill>
              <a:srgbClr val="FFFFFF"/>
            </a:solidFill>
            <a:prstDash val="solid"/>
          </a:ln>
          <a:effectLst>
            <a:outerShdw blurRad="12700" dist="3810" dir="2700000" algn="bl" rotWithShape="0">
              <a:srgbClr val="000000">
                <a:alpha val="12000"/>
              </a:srgbClr>
            </a:outerShdw>
          </a:effectLst>
        </p:spPr>
        <p:txBody>
          <a:bodyPr/>
          <a:lstStyle/>
          <a:p>
            <a:endParaRPr lang="en-US"/>
          </a:p>
        </p:txBody>
      </p:sp>
      <p:sp>
        <p:nvSpPr>
          <p:cNvPr id="15" name="Text 13"/>
          <p:cNvSpPr/>
          <p:nvPr/>
        </p:nvSpPr>
        <p:spPr>
          <a:xfrm>
            <a:off x="7900416" y="2084832"/>
            <a:ext cx="1234440" cy="228600"/>
          </a:xfrm>
          <a:prstGeom prst="rect">
            <a:avLst/>
          </a:prstGeom>
          <a:noFill/>
          <a:ln/>
        </p:spPr>
        <p:txBody>
          <a:bodyPr wrap="square" lIns="0" tIns="0" rIns="0" bIns="0" rtlCol="0" anchor="ctr"/>
          <a:lstStyle/>
          <a:p>
            <a:pPr marL="0" indent="0" algn="ctr">
              <a:buNone/>
            </a:pPr>
            <a:r>
              <a:rPr lang="en-US" sz="1100" b="1" dirty="0">
                <a:solidFill>
                  <a:srgbClr val="FFFFFF"/>
                </a:solidFill>
              </a:rPr>
              <a:t>HUMAN</a:t>
            </a:r>
            <a:endParaRPr lang="en-US" sz="1100" dirty="0"/>
          </a:p>
        </p:txBody>
      </p:sp>
      <p:sp>
        <p:nvSpPr>
          <p:cNvPr id="16" name="Text 14"/>
          <p:cNvSpPr/>
          <p:nvPr/>
        </p:nvSpPr>
        <p:spPr>
          <a:xfrm>
            <a:off x="7461504" y="3154680"/>
            <a:ext cx="2103120" cy="365760"/>
          </a:xfrm>
          <a:prstGeom prst="rect">
            <a:avLst/>
          </a:prstGeom>
          <a:noFill/>
          <a:ln/>
        </p:spPr>
        <p:txBody>
          <a:bodyPr wrap="square" lIns="0" tIns="0" rIns="0" bIns="0" rtlCol="0" anchor="ctr"/>
          <a:lstStyle/>
          <a:p>
            <a:pPr marL="0" indent="0" algn="ctr">
              <a:buNone/>
            </a:pPr>
            <a:r>
              <a:rPr lang="en-US" sz="1400" b="1" dirty="0">
                <a:solidFill>
                  <a:srgbClr val="25233A"/>
                </a:solidFill>
              </a:rPr>
              <a:t>ETHICS</a:t>
            </a:r>
            <a:endParaRPr lang="en-US" sz="1400" dirty="0"/>
          </a:p>
        </p:txBody>
      </p:sp>
      <p:sp>
        <p:nvSpPr>
          <p:cNvPr id="17" name="Shape 15"/>
          <p:cNvSpPr/>
          <p:nvPr/>
        </p:nvSpPr>
        <p:spPr>
          <a:xfrm>
            <a:off x="10168128" y="1645920"/>
            <a:ext cx="1234440" cy="1234440"/>
          </a:xfrm>
          <a:prstGeom prst="ellipse">
            <a:avLst/>
          </a:prstGeom>
          <a:solidFill>
            <a:srgbClr val="2F9E78"/>
          </a:solidFill>
          <a:ln w="25400">
            <a:solidFill>
              <a:srgbClr val="FFFFFF"/>
            </a:solidFill>
            <a:prstDash val="solid"/>
          </a:ln>
          <a:effectLst>
            <a:outerShdw blurRad="12700" dist="3810" dir="2700000" algn="bl" rotWithShape="0">
              <a:srgbClr val="000000">
                <a:alpha val="12000"/>
              </a:srgbClr>
            </a:outerShdw>
          </a:effectLst>
        </p:spPr>
        <p:txBody>
          <a:bodyPr/>
          <a:lstStyle/>
          <a:p>
            <a:endParaRPr lang="en-US"/>
          </a:p>
        </p:txBody>
      </p:sp>
      <p:sp>
        <p:nvSpPr>
          <p:cNvPr id="18" name="Text 16"/>
          <p:cNvSpPr/>
          <p:nvPr/>
        </p:nvSpPr>
        <p:spPr>
          <a:xfrm>
            <a:off x="10168128" y="2084832"/>
            <a:ext cx="1234440" cy="228600"/>
          </a:xfrm>
          <a:prstGeom prst="rect">
            <a:avLst/>
          </a:prstGeom>
          <a:noFill/>
          <a:ln/>
        </p:spPr>
        <p:txBody>
          <a:bodyPr wrap="square" lIns="0" tIns="0" rIns="0" bIns="0" rtlCol="0" anchor="ctr"/>
          <a:lstStyle/>
          <a:p>
            <a:pPr marL="0" indent="0" algn="ctr">
              <a:buNone/>
            </a:pPr>
            <a:r>
              <a:rPr lang="en-US" sz="1100" b="1" dirty="0">
                <a:solidFill>
                  <a:srgbClr val="FFFFFF"/>
                </a:solidFill>
              </a:rPr>
              <a:t>HUMAN</a:t>
            </a:r>
            <a:endParaRPr lang="en-US" sz="1100" dirty="0"/>
          </a:p>
        </p:txBody>
      </p:sp>
      <p:sp>
        <p:nvSpPr>
          <p:cNvPr id="19" name="Text 17"/>
          <p:cNvSpPr/>
          <p:nvPr/>
        </p:nvSpPr>
        <p:spPr>
          <a:xfrm>
            <a:off x="9729216" y="3154680"/>
            <a:ext cx="2103120" cy="365760"/>
          </a:xfrm>
          <a:prstGeom prst="rect">
            <a:avLst/>
          </a:prstGeom>
          <a:noFill/>
          <a:ln/>
        </p:spPr>
        <p:txBody>
          <a:bodyPr wrap="square" lIns="0" tIns="0" rIns="0" bIns="0" rtlCol="0" anchor="ctr"/>
          <a:lstStyle/>
          <a:p>
            <a:pPr marL="0" indent="0" algn="ctr">
              <a:buNone/>
            </a:pPr>
            <a:r>
              <a:rPr lang="en-US" sz="1400" b="1" dirty="0">
                <a:solidFill>
                  <a:srgbClr val="25233A"/>
                </a:solidFill>
              </a:rPr>
              <a:t>RELATIONSHIPS</a:t>
            </a:r>
            <a:endParaRPr lang="en-US" sz="1400" dirty="0"/>
          </a:p>
        </p:txBody>
      </p:sp>
      <p:sp>
        <p:nvSpPr>
          <p:cNvPr id="20" name="Text 18"/>
          <p:cNvSpPr/>
          <p:nvPr/>
        </p:nvSpPr>
        <p:spPr>
          <a:xfrm>
            <a:off x="1143000" y="4114800"/>
            <a:ext cx="9875520" cy="594360"/>
          </a:xfrm>
          <a:prstGeom prst="rect">
            <a:avLst/>
          </a:prstGeom>
          <a:noFill/>
          <a:ln/>
        </p:spPr>
        <p:txBody>
          <a:bodyPr wrap="square" lIns="0" tIns="0" rIns="0" bIns="0" rtlCol="0" anchor="ctr"/>
          <a:lstStyle/>
          <a:p>
            <a:pPr marL="0" indent="0" algn="ctr">
              <a:buNone/>
            </a:pPr>
            <a:r>
              <a:rPr lang="en-US" sz="2400" b="1" dirty="0">
                <a:solidFill>
                  <a:srgbClr val="22175C"/>
                </a:solidFill>
              </a:rPr>
              <a:t>Keep a person involved when decisions have consequences.</a:t>
            </a:r>
            <a:endParaRPr lang="en-US" sz="2400" dirty="0"/>
          </a:p>
        </p:txBody>
      </p:sp>
      <p:sp>
        <p:nvSpPr>
          <p:cNvPr id="21" name="Text 19"/>
          <p:cNvSpPr/>
          <p:nvPr/>
        </p:nvSpPr>
        <p:spPr>
          <a:xfrm>
            <a:off x="960120" y="5047488"/>
            <a:ext cx="10241280" cy="502920"/>
          </a:xfrm>
          <a:prstGeom prst="rect">
            <a:avLst/>
          </a:prstGeom>
          <a:noFill/>
          <a:ln/>
        </p:spPr>
        <p:txBody>
          <a:bodyPr wrap="square" lIns="0" tIns="0" rIns="0" bIns="0" rtlCol="0" anchor="ctr"/>
          <a:lstStyle/>
          <a:p>
            <a:pPr marL="0" indent="0" algn="ctr">
              <a:buNone/>
            </a:pPr>
            <a:r>
              <a:rPr lang="en-US" sz="1800" dirty="0">
                <a:solidFill>
                  <a:srgbClr val="656178"/>
                </a:solidFill>
              </a:rPr>
              <a:t>The goal is not removing people. The goal is removing repetitive administration.</a:t>
            </a:r>
            <a:endParaRPr lang="en-US" sz="1800" dirty="0"/>
          </a:p>
        </p:txBody>
      </p:sp>
      <p:sp>
        <p:nvSpPr>
          <p:cNvPr id="25" name="Slide Number Placeholder 0"/>
          <p:cNvSpPr>
            <a:spLocks noGrp="1"/>
          </p:cNvSpPr>
          <p:nvPr>
            <p:ph type="sldNum" sz="quarter" idx="4294967295"/>
          </p:nvPr>
        </p:nvSpPr>
        <p:spPr>
          <a:xfrm>
            <a:off x="11548872" y="6419088"/>
            <a:ext cx="274320" cy="182880"/>
          </a:xfrm>
          <a:prstGeom prst="rect">
            <a:avLst/>
          </a:prstGeom>
          <a:extLst>
            <a:ext uri="{C572A759-6A51-4108-AA02-DFA0A04FC94B}">
              <ma14:wrappingTextBoxFlag xmlns:ma14="http://schemas.microsoft.com/office/mac/drawingml/2011/main" xmlns="" val="0"/>
            </a:ext>
          </a:extLst>
        </p:spPr>
        <p:txBody>
          <a:bodyPr lIns="254" tIns="254" rIns="254" bIns="254"/>
          <a:lstStyle>
            <a:lvl1pPr>
              <a:defRPr sz="800">
                <a:solidFill>
                  <a:srgbClr val="FFFFFF"/>
                </a:solidFill>
              </a:defRPr>
            </a:lvl1pPr>
          </a:lstStyle>
          <a:p>
            <a:pPr algn="ctr"/>
            <a:fld id="{F7021451-1387-4CA6-816F-3879F97B5CBC}" type="slidenum">
              <a:rPr lang="en-US" b="0"/>
              <a:t>9</a:t>
            </a:fld>
            <a:endParaRPr lang="en-US"/>
          </a:p>
        </p:txBody>
      </p:sp>
      <p:pic>
        <p:nvPicPr>
          <p:cNvPr id="23" name="Picture 22" descr="A logo for a company&#10;&#10;AI-generated content may be incorrect.">
            <a:extLst>
              <a:ext uri="{FF2B5EF4-FFF2-40B4-BE49-F238E27FC236}">
                <a16:creationId xmlns:a16="http://schemas.microsoft.com/office/drawing/2014/main" id="{B4FFC8FB-03B9-1573-85E8-3AFEFFE477B1}"/>
              </a:ext>
            </a:extLst>
          </p:cNvPr>
          <p:cNvPicPr>
            <a:picLocks noChangeAspect="1"/>
          </p:cNvPicPr>
          <p:nvPr/>
        </p:nvPicPr>
        <p:blipFill>
          <a:blip r:embed="rId3"/>
          <a:stretch>
            <a:fillRect/>
          </a:stretch>
        </p:blipFill>
        <p:spPr>
          <a:xfrm>
            <a:off x="9009713" y="5583602"/>
            <a:ext cx="3135443" cy="1112239"/>
          </a:xfrm>
          <a:prstGeom prst="rect">
            <a:avLst/>
          </a:prstGeom>
        </p:spPr>
      </p:pic>
      <p:pic>
        <p:nvPicPr>
          <p:cNvPr id="26" name="Picture 25" descr="A blue and silver logo&#10;&#10;AI-generated content may be incorrect.">
            <a:extLst>
              <a:ext uri="{FF2B5EF4-FFF2-40B4-BE49-F238E27FC236}">
                <a16:creationId xmlns:a16="http://schemas.microsoft.com/office/drawing/2014/main" id="{1E9EFEC5-CDD3-0340-FFD4-92987C87D1F4}"/>
              </a:ext>
            </a:extLst>
          </p:cNvPr>
          <p:cNvPicPr>
            <a:picLocks noChangeAspect="1"/>
          </p:cNvPicPr>
          <p:nvPr/>
        </p:nvPicPr>
        <p:blipFill>
          <a:blip r:embed="rId4"/>
          <a:stretch>
            <a:fillRect/>
          </a:stretch>
        </p:blipFill>
        <p:spPr>
          <a:xfrm>
            <a:off x="10697823" y="148496"/>
            <a:ext cx="1308205" cy="132069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1" cy="1"/>
          <a:chOff x="0" y="0"/>
          <a:chExt cx="1" cy="1"/>
        </a:xfrm>
      </p:grpSpPr>
      <p:sp>
        <p:nvSpPr>
          <p:cNvPr id="2" name="Text 0"/>
          <p:cNvSpPr/>
          <p:nvPr/>
        </p:nvSpPr>
        <p:spPr>
          <a:xfrm>
            <a:off x="658368" y="438912"/>
            <a:ext cx="9921240" cy="457200"/>
          </a:xfrm>
          <a:prstGeom prst="rect">
            <a:avLst/>
          </a:prstGeom>
          <a:noFill/>
          <a:ln/>
        </p:spPr>
        <p:txBody>
          <a:bodyPr wrap="square" lIns="0" tIns="0" rIns="0" bIns="0" rtlCol="0" anchor="ctr"/>
          <a:lstStyle/>
          <a:p>
            <a:pPr marL="0" indent="0">
              <a:buNone/>
            </a:pPr>
            <a:r>
              <a:rPr lang="en-US" sz="2500" b="1" dirty="0">
                <a:solidFill>
                  <a:srgbClr val="22175C"/>
                </a:solidFill>
                <a:latin typeface="Aptos Display" pitchFamily="34" charset="0"/>
                <a:ea typeface="Aptos Display" pitchFamily="34" charset="-122"/>
                <a:cs typeface="Aptos Display" pitchFamily="34" charset="-120"/>
              </a:rPr>
              <a:t>What could this look like?</a:t>
            </a:r>
            <a:endParaRPr lang="en-US" sz="2500" dirty="0"/>
          </a:p>
        </p:txBody>
      </p:sp>
      <p:sp>
        <p:nvSpPr>
          <p:cNvPr id="3" name="Text 1"/>
          <p:cNvSpPr/>
          <p:nvPr/>
        </p:nvSpPr>
        <p:spPr>
          <a:xfrm>
            <a:off x="676656" y="923544"/>
            <a:ext cx="9738360" cy="274320"/>
          </a:xfrm>
          <a:prstGeom prst="rect">
            <a:avLst/>
          </a:prstGeom>
          <a:noFill/>
          <a:ln/>
        </p:spPr>
        <p:txBody>
          <a:bodyPr wrap="square" lIns="0" tIns="0" rIns="0" bIns="0" rtlCol="0" anchor="ctr"/>
          <a:lstStyle/>
          <a:p>
            <a:pPr marL="0" indent="0">
              <a:buNone/>
            </a:pPr>
            <a:r>
              <a:rPr lang="en-US" sz="1150" dirty="0">
                <a:solidFill>
                  <a:srgbClr val="656178"/>
                </a:solidFill>
              </a:rPr>
              <a:t>A shared document library, before and after</a:t>
            </a:r>
            <a:endParaRPr lang="en-US" sz="1150" dirty="0"/>
          </a:p>
        </p:txBody>
      </p:sp>
      <p:sp>
        <p:nvSpPr>
          <p:cNvPr id="4" name="Shape 2"/>
          <p:cNvSpPr/>
          <p:nvPr/>
        </p:nvSpPr>
        <p:spPr>
          <a:xfrm>
            <a:off x="658368" y="1252728"/>
            <a:ext cx="1143000" cy="1"/>
          </a:xfrm>
          <a:prstGeom prst="line">
            <a:avLst/>
          </a:prstGeom>
          <a:noFill/>
          <a:ln w="50800">
            <a:solidFill>
              <a:srgbClr val="E23E9B"/>
            </a:solidFill>
            <a:prstDash val="solid"/>
          </a:ln>
        </p:spPr>
        <p:txBody>
          <a:bodyPr/>
          <a:lstStyle/>
          <a:p>
            <a:endParaRPr lang="en-US"/>
          </a:p>
        </p:txBody>
      </p:sp>
      <p:sp>
        <p:nvSpPr>
          <p:cNvPr id="5" name="Text 3"/>
          <p:cNvSpPr/>
          <p:nvPr/>
        </p:nvSpPr>
        <p:spPr>
          <a:xfrm>
            <a:off x="731520" y="1469076"/>
            <a:ext cx="4983480" cy="502920"/>
          </a:xfrm>
          <a:prstGeom prst="rect">
            <a:avLst/>
          </a:prstGeom>
          <a:solidFill>
            <a:srgbClr val="D94B66"/>
          </a:solidFill>
          <a:ln/>
        </p:spPr>
        <p:txBody>
          <a:bodyPr wrap="square" lIns="0" tIns="0" rIns="0" bIns="0" rtlCol="0" anchor="ctr"/>
          <a:lstStyle/>
          <a:p>
            <a:pPr marL="0" indent="0" algn="ctr">
              <a:buNone/>
            </a:pPr>
            <a:r>
              <a:rPr lang="en-US" sz="1800" b="1" dirty="0">
                <a:solidFill>
                  <a:srgbClr val="FFFFFF"/>
                </a:solidFill>
              </a:rPr>
              <a:t>CURRENT PROCESS</a:t>
            </a:r>
            <a:endParaRPr lang="en-US" sz="1800" dirty="0"/>
          </a:p>
        </p:txBody>
      </p:sp>
      <p:sp>
        <p:nvSpPr>
          <p:cNvPr id="6" name="Text 4"/>
          <p:cNvSpPr/>
          <p:nvPr/>
        </p:nvSpPr>
        <p:spPr>
          <a:xfrm>
            <a:off x="6446520" y="1469076"/>
            <a:ext cx="4983480" cy="502920"/>
          </a:xfrm>
          <a:prstGeom prst="rect">
            <a:avLst/>
          </a:prstGeom>
          <a:solidFill>
            <a:srgbClr val="2F9E78"/>
          </a:solidFill>
          <a:ln/>
        </p:spPr>
        <p:txBody>
          <a:bodyPr wrap="square" lIns="0" tIns="0" rIns="0" bIns="0" rtlCol="0" anchor="ctr"/>
          <a:lstStyle/>
          <a:p>
            <a:pPr marL="0" indent="0" algn="ctr">
              <a:buNone/>
            </a:pPr>
            <a:r>
              <a:rPr lang="en-US" sz="1800" b="1" dirty="0">
                <a:solidFill>
                  <a:srgbClr val="FFFFFF"/>
                </a:solidFill>
              </a:rPr>
              <a:t>AUTOMATED PROCESS</a:t>
            </a:r>
            <a:endParaRPr lang="en-US" sz="1800" dirty="0"/>
          </a:p>
        </p:txBody>
      </p:sp>
      <p:sp>
        <p:nvSpPr>
          <p:cNvPr id="7" name="Text 5"/>
          <p:cNvSpPr/>
          <p:nvPr/>
        </p:nvSpPr>
        <p:spPr>
          <a:xfrm>
            <a:off x="1051560" y="2148840"/>
            <a:ext cx="4343400" cy="393192"/>
          </a:xfrm>
          <a:prstGeom prst="rect">
            <a:avLst/>
          </a:prstGeom>
          <a:solidFill>
            <a:srgbClr val="FFFFFF"/>
          </a:solidFill>
          <a:ln>
            <a:solidFill>
              <a:srgbClr val="E4DFEB"/>
            </a:solidFill>
          </a:ln>
        </p:spPr>
        <p:txBody>
          <a:bodyPr wrap="square" lIns="1016" tIns="1016" rIns="1016" bIns="1016" rtlCol="0" anchor="ctr"/>
          <a:lstStyle/>
          <a:p>
            <a:pPr marL="0" indent="0">
              <a:buNone/>
            </a:pPr>
            <a:r>
              <a:rPr lang="en-US" sz="1600" dirty="0">
                <a:solidFill>
                  <a:srgbClr val="25233A"/>
                </a:solidFill>
              </a:rPr>
              <a:t>1.  Check folder</a:t>
            </a:r>
            <a:endParaRPr lang="en-US" sz="1600" dirty="0"/>
          </a:p>
        </p:txBody>
      </p:sp>
      <p:sp>
        <p:nvSpPr>
          <p:cNvPr id="8" name="Text 6"/>
          <p:cNvSpPr/>
          <p:nvPr/>
        </p:nvSpPr>
        <p:spPr>
          <a:xfrm>
            <a:off x="1051560" y="2770632"/>
            <a:ext cx="4343400" cy="393192"/>
          </a:xfrm>
          <a:prstGeom prst="rect">
            <a:avLst/>
          </a:prstGeom>
          <a:solidFill>
            <a:srgbClr val="F7F5FA"/>
          </a:solidFill>
          <a:ln>
            <a:solidFill>
              <a:srgbClr val="E4DFEB"/>
            </a:solidFill>
          </a:ln>
        </p:spPr>
        <p:txBody>
          <a:bodyPr wrap="square" lIns="1016" tIns="1016" rIns="1016" bIns="1016" rtlCol="0" anchor="ctr"/>
          <a:lstStyle/>
          <a:p>
            <a:pPr marL="0" indent="0">
              <a:buNone/>
            </a:pPr>
            <a:r>
              <a:rPr lang="en-US" sz="1600" dirty="0">
                <a:solidFill>
                  <a:srgbClr val="25233A"/>
                </a:solidFill>
              </a:rPr>
              <a:t>2.  Find new file</a:t>
            </a:r>
            <a:endParaRPr lang="en-US" sz="1600" dirty="0"/>
          </a:p>
        </p:txBody>
      </p:sp>
      <p:sp>
        <p:nvSpPr>
          <p:cNvPr id="9" name="Text 7"/>
          <p:cNvSpPr/>
          <p:nvPr/>
        </p:nvSpPr>
        <p:spPr>
          <a:xfrm>
            <a:off x="1051560" y="3392424"/>
            <a:ext cx="4343400" cy="393192"/>
          </a:xfrm>
          <a:prstGeom prst="rect">
            <a:avLst/>
          </a:prstGeom>
          <a:solidFill>
            <a:srgbClr val="FFFFFF"/>
          </a:solidFill>
          <a:ln>
            <a:solidFill>
              <a:srgbClr val="E4DFEB"/>
            </a:solidFill>
          </a:ln>
        </p:spPr>
        <p:txBody>
          <a:bodyPr wrap="square" lIns="1016" tIns="1016" rIns="1016" bIns="1016" rtlCol="0" anchor="ctr"/>
          <a:lstStyle/>
          <a:p>
            <a:pPr marL="0" indent="0">
              <a:buNone/>
            </a:pPr>
            <a:r>
              <a:rPr lang="en-US" sz="1600" dirty="0">
                <a:solidFill>
                  <a:srgbClr val="25233A"/>
                </a:solidFill>
              </a:rPr>
              <a:t>3.  Email team</a:t>
            </a:r>
            <a:endParaRPr lang="en-US" sz="1600" dirty="0"/>
          </a:p>
        </p:txBody>
      </p:sp>
      <p:sp>
        <p:nvSpPr>
          <p:cNvPr id="10" name="Text 8"/>
          <p:cNvSpPr/>
          <p:nvPr/>
        </p:nvSpPr>
        <p:spPr>
          <a:xfrm>
            <a:off x="1051560" y="4014216"/>
            <a:ext cx="4343400" cy="393192"/>
          </a:xfrm>
          <a:prstGeom prst="rect">
            <a:avLst/>
          </a:prstGeom>
          <a:solidFill>
            <a:srgbClr val="F7F5FA"/>
          </a:solidFill>
          <a:ln>
            <a:solidFill>
              <a:srgbClr val="E4DFEB"/>
            </a:solidFill>
          </a:ln>
        </p:spPr>
        <p:txBody>
          <a:bodyPr wrap="square" lIns="1016" tIns="1016" rIns="1016" bIns="1016" rtlCol="0" anchor="ctr"/>
          <a:lstStyle/>
          <a:p>
            <a:pPr marL="0" indent="0">
              <a:buNone/>
            </a:pPr>
            <a:r>
              <a:rPr lang="en-US" sz="1600" dirty="0">
                <a:solidFill>
                  <a:srgbClr val="25233A"/>
                </a:solidFill>
              </a:rPr>
              <a:t>4.  Start review</a:t>
            </a:r>
            <a:endParaRPr lang="en-US" sz="1600" dirty="0"/>
          </a:p>
        </p:txBody>
      </p:sp>
      <p:sp>
        <p:nvSpPr>
          <p:cNvPr id="11" name="Text 9"/>
          <p:cNvSpPr/>
          <p:nvPr/>
        </p:nvSpPr>
        <p:spPr>
          <a:xfrm>
            <a:off x="1051560" y="4636008"/>
            <a:ext cx="4343400" cy="393192"/>
          </a:xfrm>
          <a:prstGeom prst="rect">
            <a:avLst/>
          </a:prstGeom>
          <a:solidFill>
            <a:srgbClr val="FFFFFF"/>
          </a:solidFill>
          <a:ln>
            <a:solidFill>
              <a:srgbClr val="E4DFEB"/>
            </a:solidFill>
          </a:ln>
        </p:spPr>
        <p:txBody>
          <a:bodyPr wrap="square" lIns="1016" tIns="1016" rIns="1016" bIns="1016" rtlCol="0" anchor="ctr"/>
          <a:lstStyle/>
          <a:p>
            <a:pPr marL="0" indent="0">
              <a:buNone/>
            </a:pPr>
            <a:r>
              <a:rPr lang="en-US" sz="1600" dirty="0">
                <a:solidFill>
                  <a:srgbClr val="25233A"/>
                </a:solidFill>
              </a:rPr>
              <a:t>5.  Update tracker</a:t>
            </a:r>
            <a:endParaRPr lang="en-US" sz="1600" dirty="0"/>
          </a:p>
        </p:txBody>
      </p:sp>
      <p:sp>
        <p:nvSpPr>
          <p:cNvPr id="12" name="Text 10"/>
          <p:cNvSpPr/>
          <p:nvPr/>
        </p:nvSpPr>
        <p:spPr>
          <a:xfrm>
            <a:off x="6766560" y="2148840"/>
            <a:ext cx="4343400" cy="393192"/>
          </a:xfrm>
          <a:prstGeom prst="rect">
            <a:avLst/>
          </a:prstGeom>
          <a:solidFill>
            <a:srgbClr val="FFFFFF"/>
          </a:solidFill>
          <a:ln>
            <a:solidFill>
              <a:srgbClr val="D9EEE6"/>
            </a:solidFill>
          </a:ln>
        </p:spPr>
        <p:txBody>
          <a:bodyPr wrap="square" lIns="1016" tIns="1016" rIns="1016" bIns="1016" rtlCol="0" anchor="ctr"/>
          <a:lstStyle/>
          <a:p>
            <a:pPr marL="0" indent="0">
              <a:buNone/>
            </a:pPr>
            <a:r>
              <a:rPr lang="en-US" sz="1600" dirty="0">
                <a:solidFill>
                  <a:srgbClr val="25233A"/>
                </a:solidFill>
              </a:rPr>
              <a:t>1.  File arrives</a:t>
            </a:r>
            <a:endParaRPr lang="en-US" sz="1600" dirty="0"/>
          </a:p>
        </p:txBody>
      </p:sp>
      <p:sp>
        <p:nvSpPr>
          <p:cNvPr id="13" name="Text 11"/>
          <p:cNvSpPr/>
          <p:nvPr/>
        </p:nvSpPr>
        <p:spPr>
          <a:xfrm>
            <a:off x="6766560" y="2770632"/>
            <a:ext cx="4343400" cy="393192"/>
          </a:xfrm>
          <a:prstGeom prst="rect">
            <a:avLst/>
          </a:prstGeom>
          <a:solidFill>
            <a:srgbClr val="EFF9F5"/>
          </a:solidFill>
          <a:ln>
            <a:solidFill>
              <a:srgbClr val="D9EEE6"/>
            </a:solidFill>
          </a:ln>
        </p:spPr>
        <p:txBody>
          <a:bodyPr wrap="square" lIns="1016" tIns="1016" rIns="1016" bIns="1016" rtlCol="0" anchor="ctr"/>
          <a:lstStyle/>
          <a:p>
            <a:pPr marL="0" indent="0">
              <a:buNone/>
            </a:pPr>
            <a:r>
              <a:rPr lang="en-US" sz="1600" dirty="0">
                <a:solidFill>
                  <a:srgbClr val="25233A"/>
                </a:solidFill>
              </a:rPr>
              <a:t>2.  Notification sent</a:t>
            </a:r>
            <a:endParaRPr lang="en-US" sz="1600" dirty="0"/>
          </a:p>
        </p:txBody>
      </p:sp>
      <p:sp>
        <p:nvSpPr>
          <p:cNvPr id="14" name="Text 12"/>
          <p:cNvSpPr/>
          <p:nvPr/>
        </p:nvSpPr>
        <p:spPr>
          <a:xfrm>
            <a:off x="6766560" y="3392424"/>
            <a:ext cx="4343400" cy="393192"/>
          </a:xfrm>
          <a:prstGeom prst="rect">
            <a:avLst/>
          </a:prstGeom>
          <a:solidFill>
            <a:srgbClr val="FFFFFF"/>
          </a:solidFill>
          <a:ln>
            <a:solidFill>
              <a:srgbClr val="D9EEE6"/>
            </a:solidFill>
          </a:ln>
        </p:spPr>
        <p:txBody>
          <a:bodyPr wrap="square" lIns="1016" tIns="1016" rIns="1016" bIns="1016" rtlCol="0" anchor="ctr"/>
          <a:lstStyle/>
          <a:p>
            <a:pPr marL="0" indent="0">
              <a:buNone/>
            </a:pPr>
            <a:r>
              <a:rPr lang="en-US" sz="1600" dirty="0">
                <a:solidFill>
                  <a:srgbClr val="25233A"/>
                </a:solidFill>
              </a:rPr>
              <a:t>3.  Review task created</a:t>
            </a:r>
            <a:endParaRPr lang="en-US" sz="1600" dirty="0"/>
          </a:p>
        </p:txBody>
      </p:sp>
      <p:sp>
        <p:nvSpPr>
          <p:cNvPr id="15" name="Text 13"/>
          <p:cNvSpPr/>
          <p:nvPr/>
        </p:nvSpPr>
        <p:spPr>
          <a:xfrm>
            <a:off x="6766560" y="4014216"/>
            <a:ext cx="4343400" cy="393192"/>
          </a:xfrm>
          <a:prstGeom prst="rect">
            <a:avLst/>
          </a:prstGeom>
          <a:solidFill>
            <a:srgbClr val="EFF9F5"/>
          </a:solidFill>
          <a:ln>
            <a:solidFill>
              <a:srgbClr val="D9EEE6"/>
            </a:solidFill>
          </a:ln>
        </p:spPr>
        <p:txBody>
          <a:bodyPr wrap="square" lIns="1016" tIns="1016" rIns="1016" bIns="1016" rtlCol="0" anchor="ctr"/>
          <a:lstStyle/>
          <a:p>
            <a:pPr marL="0" indent="0">
              <a:buNone/>
            </a:pPr>
            <a:r>
              <a:rPr lang="en-US" sz="1600" dirty="0">
                <a:solidFill>
                  <a:srgbClr val="25233A"/>
                </a:solidFill>
              </a:rPr>
              <a:t>4.  Team updated</a:t>
            </a:r>
            <a:endParaRPr lang="en-US" sz="1600" dirty="0"/>
          </a:p>
        </p:txBody>
      </p:sp>
      <p:sp>
        <p:nvSpPr>
          <p:cNvPr id="16" name="Text 14"/>
          <p:cNvSpPr/>
          <p:nvPr/>
        </p:nvSpPr>
        <p:spPr>
          <a:xfrm>
            <a:off x="6766560" y="4636008"/>
            <a:ext cx="4343400" cy="393192"/>
          </a:xfrm>
          <a:prstGeom prst="rect">
            <a:avLst/>
          </a:prstGeom>
          <a:solidFill>
            <a:srgbClr val="FFFFFF"/>
          </a:solidFill>
          <a:ln>
            <a:solidFill>
              <a:srgbClr val="D9EEE6"/>
            </a:solidFill>
          </a:ln>
        </p:spPr>
        <p:txBody>
          <a:bodyPr wrap="square" lIns="1016" tIns="1016" rIns="1016" bIns="1016" rtlCol="0" anchor="ctr"/>
          <a:lstStyle/>
          <a:p>
            <a:pPr marL="0" indent="0">
              <a:buNone/>
            </a:pPr>
            <a:r>
              <a:rPr lang="en-US" sz="1600" dirty="0">
                <a:solidFill>
                  <a:srgbClr val="25233A"/>
                </a:solidFill>
              </a:rPr>
              <a:t>5.  Tracker updated</a:t>
            </a:r>
            <a:endParaRPr lang="en-US" sz="1600" dirty="0"/>
          </a:p>
        </p:txBody>
      </p:sp>
      <p:sp>
        <p:nvSpPr>
          <p:cNvPr id="17" name="Text 15"/>
          <p:cNvSpPr/>
          <p:nvPr/>
        </p:nvSpPr>
        <p:spPr>
          <a:xfrm>
            <a:off x="1803067" y="5284532"/>
            <a:ext cx="2926080" cy="365760"/>
          </a:xfrm>
          <a:prstGeom prst="rect">
            <a:avLst/>
          </a:prstGeom>
          <a:noFill/>
          <a:ln/>
        </p:spPr>
        <p:txBody>
          <a:bodyPr wrap="square" lIns="0" tIns="0" rIns="0" bIns="0" rtlCol="0" anchor="ctr"/>
          <a:lstStyle/>
          <a:p>
            <a:pPr marL="0" indent="0" algn="ctr">
              <a:buNone/>
            </a:pPr>
            <a:r>
              <a:rPr lang="en-US" sz="1600" b="1" dirty="0">
                <a:solidFill>
                  <a:srgbClr val="22175C"/>
                </a:solidFill>
              </a:rPr>
              <a:t>SAME OUTCOME</a:t>
            </a:r>
            <a:endParaRPr lang="en-US" sz="1600" dirty="0"/>
          </a:p>
        </p:txBody>
      </p:sp>
      <p:sp>
        <p:nvSpPr>
          <p:cNvPr id="18" name="Text 16"/>
          <p:cNvSpPr/>
          <p:nvPr/>
        </p:nvSpPr>
        <p:spPr>
          <a:xfrm>
            <a:off x="5397458" y="5195540"/>
            <a:ext cx="7040880" cy="457200"/>
          </a:xfrm>
          <a:prstGeom prst="rect">
            <a:avLst/>
          </a:prstGeom>
          <a:noFill/>
          <a:ln/>
        </p:spPr>
        <p:txBody>
          <a:bodyPr wrap="square" lIns="0" tIns="0" rIns="0" bIns="0" rtlCol="0" anchor="ctr"/>
          <a:lstStyle/>
          <a:p>
            <a:pPr marL="0" indent="0" algn="ctr">
              <a:buNone/>
            </a:pPr>
            <a:r>
              <a:rPr lang="en-US" sz="1800" b="1" dirty="0">
                <a:solidFill>
                  <a:srgbClr val="2F9E78"/>
                </a:solidFill>
              </a:rPr>
              <a:t>LESS EFFORT  •  LESS DELAY  •  LESS RISK</a:t>
            </a:r>
            <a:endParaRPr lang="en-US" sz="1800" dirty="0"/>
          </a:p>
        </p:txBody>
      </p:sp>
      <p:sp>
        <p:nvSpPr>
          <p:cNvPr id="25" name="Slide Number Placeholder 0"/>
          <p:cNvSpPr>
            <a:spLocks noGrp="1"/>
          </p:cNvSpPr>
          <p:nvPr>
            <p:ph type="sldNum" sz="quarter" idx="4294967295"/>
          </p:nvPr>
        </p:nvSpPr>
        <p:spPr>
          <a:xfrm>
            <a:off x="11548872" y="6419088"/>
            <a:ext cx="274320" cy="182880"/>
          </a:xfrm>
          <a:prstGeom prst="rect">
            <a:avLst/>
          </a:prstGeom>
          <a:extLst>
            <a:ext uri="{C572A759-6A51-4108-AA02-DFA0A04FC94B}">
              <ma14:wrappingTextBoxFlag xmlns:ma14="http://schemas.microsoft.com/office/mac/drawingml/2011/main" xmlns="" val="0"/>
            </a:ext>
          </a:extLst>
        </p:spPr>
        <p:txBody>
          <a:bodyPr lIns="254" tIns="254" rIns="254" bIns="254"/>
          <a:lstStyle>
            <a:lvl1pPr>
              <a:defRPr sz="800">
                <a:solidFill>
                  <a:srgbClr val="FFFFFF"/>
                </a:solidFill>
              </a:defRPr>
            </a:lvl1pPr>
          </a:lstStyle>
          <a:p>
            <a:pPr algn="ctr"/>
            <a:fld id="{F7021451-1387-4CA6-816F-3879F97B5CBC}" type="slidenum">
              <a:rPr lang="en-US" b="0"/>
              <a:t>10</a:t>
            </a:fld>
            <a:endParaRPr lang="en-US"/>
          </a:p>
        </p:txBody>
      </p:sp>
      <p:pic>
        <p:nvPicPr>
          <p:cNvPr id="20" name="Picture 19" descr="A logo for a company&#10;&#10;AI-generated content may be incorrect.">
            <a:extLst>
              <a:ext uri="{FF2B5EF4-FFF2-40B4-BE49-F238E27FC236}">
                <a16:creationId xmlns:a16="http://schemas.microsoft.com/office/drawing/2014/main" id="{F40C323F-6808-581F-7A28-0D2733989FFB}"/>
              </a:ext>
            </a:extLst>
          </p:cNvPr>
          <p:cNvPicPr>
            <a:picLocks noChangeAspect="1"/>
          </p:cNvPicPr>
          <p:nvPr/>
        </p:nvPicPr>
        <p:blipFill>
          <a:blip r:embed="rId3"/>
          <a:stretch>
            <a:fillRect/>
          </a:stretch>
        </p:blipFill>
        <p:spPr>
          <a:xfrm>
            <a:off x="9009713" y="5583602"/>
            <a:ext cx="3135443" cy="1112239"/>
          </a:xfrm>
          <a:prstGeom prst="rect">
            <a:avLst/>
          </a:prstGeom>
        </p:spPr>
      </p:pic>
      <p:pic>
        <p:nvPicPr>
          <p:cNvPr id="22" name="Picture 21" descr="A blue and silver logo&#10;&#10;AI-generated content may be incorrect.">
            <a:extLst>
              <a:ext uri="{FF2B5EF4-FFF2-40B4-BE49-F238E27FC236}">
                <a16:creationId xmlns:a16="http://schemas.microsoft.com/office/drawing/2014/main" id="{00E02B71-8C6A-FB6E-DDD6-CA5F0FBCB2D0}"/>
              </a:ext>
            </a:extLst>
          </p:cNvPr>
          <p:cNvPicPr>
            <a:picLocks noChangeAspect="1"/>
          </p:cNvPicPr>
          <p:nvPr/>
        </p:nvPicPr>
        <p:blipFill>
          <a:blip r:embed="rId4"/>
          <a:stretch>
            <a:fillRect/>
          </a:stretch>
        </p:blipFill>
        <p:spPr>
          <a:xfrm>
            <a:off x="10697823" y="148496"/>
            <a:ext cx="1308205" cy="132069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1" cy="1"/>
          <a:chOff x="0" y="0"/>
          <a:chExt cx="1" cy="1"/>
        </a:xfrm>
      </p:grpSpPr>
      <p:sp>
        <p:nvSpPr>
          <p:cNvPr id="2" name="Text 0"/>
          <p:cNvSpPr/>
          <p:nvPr/>
        </p:nvSpPr>
        <p:spPr>
          <a:xfrm>
            <a:off x="658368" y="438912"/>
            <a:ext cx="9921240" cy="457200"/>
          </a:xfrm>
          <a:prstGeom prst="rect">
            <a:avLst/>
          </a:prstGeom>
          <a:noFill/>
          <a:ln/>
        </p:spPr>
        <p:txBody>
          <a:bodyPr wrap="square" lIns="0" tIns="0" rIns="0" bIns="0" rtlCol="0" anchor="ctr"/>
          <a:lstStyle/>
          <a:p>
            <a:pPr marL="0" indent="0">
              <a:buNone/>
            </a:pPr>
            <a:r>
              <a:rPr lang="en-US" sz="2500" b="1" dirty="0">
                <a:solidFill>
                  <a:srgbClr val="22175C"/>
                </a:solidFill>
                <a:latin typeface="Aptos Display" pitchFamily="34" charset="0"/>
                <a:ea typeface="Aptos Display" pitchFamily="34" charset="-122"/>
                <a:cs typeface="Aptos Display" pitchFamily="34" charset="-120"/>
              </a:rPr>
              <a:t>How do you measure success?</a:t>
            </a:r>
            <a:endParaRPr lang="en-US" sz="2500" dirty="0"/>
          </a:p>
        </p:txBody>
      </p:sp>
      <p:sp>
        <p:nvSpPr>
          <p:cNvPr id="3" name="Text 1"/>
          <p:cNvSpPr/>
          <p:nvPr/>
        </p:nvSpPr>
        <p:spPr>
          <a:xfrm>
            <a:off x="676656" y="923544"/>
            <a:ext cx="9738360" cy="274320"/>
          </a:xfrm>
          <a:prstGeom prst="rect">
            <a:avLst/>
          </a:prstGeom>
          <a:noFill/>
          <a:ln/>
        </p:spPr>
        <p:txBody>
          <a:bodyPr wrap="square" lIns="0" tIns="0" rIns="0" bIns="0" rtlCol="0" anchor="ctr"/>
          <a:lstStyle/>
          <a:p>
            <a:pPr marL="0" indent="0">
              <a:buNone/>
            </a:pPr>
            <a:r>
              <a:rPr lang="en-US" sz="1150" dirty="0">
                <a:solidFill>
                  <a:srgbClr val="656178"/>
                </a:solidFill>
              </a:rPr>
              <a:t>Measure business impact, not technology activity</a:t>
            </a:r>
            <a:endParaRPr lang="en-US" sz="1150" dirty="0"/>
          </a:p>
        </p:txBody>
      </p:sp>
      <p:sp>
        <p:nvSpPr>
          <p:cNvPr id="4" name="Shape 2"/>
          <p:cNvSpPr/>
          <p:nvPr/>
        </p:nvSpPr>
        <p:spPr>
          <a:xfrm>
            <a:off x="658368" y="1252728"/>
            <a:ext cx="1143000" cy="1"/>
          </a:xfrm>
          <a:prstGeom prst="line">
            <a:avLst/>
          </a:prstGeom>
          <a:noFill/>
          <a:ln w="50800">
            <a:solidFill>
              <a:srgbClr val="E23E9B"/>
            </a:solidFill>
            <a:prstDash val="solid"/>
          </a:ln>
        </p:spPr>
        <p:txBody>
          <a:bodyPr/>
          <a:lstStyle/>
          <a:p>
            <a:endParaRPr lang="en-US"/>
          </a:p>
        </p:txBody>
      </p:sp>
      <p:sp>
        <p:nvSpPr>
          <p:cNvPr id="5" name="Text 3"/>
          <p:cNvSpPr/>
          <p:nvPr/>
        </p:nvSpPr>
        <p:spPr>
          <a:xfrm>
            <a:off x="777240" y="1451824"/>
            <a:ext cx="4754880" cy="502920"/>
          </a:xfrm>
          <a:prstGeom prst="rect">
            <a:avLst/>
          </a:prstGeom>
          <a:solidFill>
            <a:srgbClr val="D94B66"/>
          </a:solidFill>
          <a:ln/>
        </p:spPr>
        <p:txBody>
          <a:bodyPr wrap="square" lIns="0" tIns="0" rIns="0" bIns="0" rtlCol="0" anchor="ctr"/>
          <a:lstStyle/>
          <a:p>
            <a:pPr marL="0" indent="0" algn="ctr">
              <a:buNone/>
            </a:pPr>
            <a:r>
              <a:rPr lang="en-US" sz="1800" b="1" dirty="0">
                <a:solidFill>
                  <a:srgbClr val="FFFFFF"/>
                </a:solidFill>
              </a:rPr>
              <a:t>DON’T MEASURE</a:t>
            </a:r>
            <a:endParaRPr lang="en-US" sz="1800" dirty="0"/>
          </a:p>
        </p:txBody>
      </p:sp>
      <p:sp>
        <p:nvSpPr>
          <p:cNvPr id="6" name="Text 4"/>
          <p:cNvSpPr/>
          <p:nvPr/>
        </p:nvSpPr>
        <p:spPr>
          <a:xfrm>
            <a:off x="6629400" y="1469076"/>
            <a:ext cx="4754880" cy="502920"/>
          </a:xfrm>
          <a:prstGeom prst="rect">
            <a:avLst/>
          </a:prstGeom>
          <a:solidFill>
            <a:srgbClr val="2F9E78"/>
          </a:solidFill>
          <a:ln/>
        </p:spPr>
        <p:txBody>
          <a:bodyPr wrap="square" lIns="0" tIns="0" rIns="0" bIns="0" rtlCol="0" anchor="ctr"/>
          <a:lstStyle/>
          <a:p>
            <a:pPr marL="0" indent="0" algn="ctr">
              <a:buNone/>
            </a:pPr>
            <a:r>
              <a:rPr lang="en-US" sz="1800" b="1" dirty="0">
                <a:solidFill>
                  <a:srgbClr val="FFFFFF"/>
                </a:solidFill>
              </a:rPr>
              <a:t>MEASURE INSTEAD</a:t>
            </a:r>
            <a:endParaRPr lang="en-US" sz="1800" dirty="0"/>
          </a:p>
        </p:txBody>
      </p:sp>
      <p:sp>
        <p:nvSpPr>
          <p:cNvPr id="7" name="Text 5"/>
          <p:cNvSpPr/>
          <p:nvPr/>
        </p:nvSpPr>
        <p:spPr>
          <a:xfrm>
            <a:off x="1051560" y="2176272"/>
            <a:ext cx="4206240" cy="411480"/>
          </a:xfrm>
          <a:prstGeom prst="rect">
            <a:avLst/>
          </a:prstGeom>
          <a:noFill/>
          <a:ln/>
        </p:spPr>
        <p:txBody>
          <a:bodyPr wrap="square" lIns="254" tIns="254" rIns="254" bIns="254" rtlCol="0" anchor="ctr"/>
          <a:lstStyle/>
          <a:p>
            <a:pPr marL="0" indent="0">
              <a:buNone/>
            </a:pPr>
            <a:r>
              <a:rPr lang="en-US" sz="1700" dirty="0">
                <a:solidFill>
                  <a:srgbClr val="D94B66"/>
                </a:solidFill>
              </a:rPr>
              <a:t>✕  AI tools purchased</a:t>
            </a:r>
            <a:endParaRPr lang="en-US" sz="1700" dirty="0"/>
          </a:p>
        </p:txBody>
      </p:sp>
      <p:sp>
        <p:nvSpPr>
          <p:cNvPr id="8" name="Text 6"/>
          <p:cNvSpPr/>
          <p:nvPr/>
        </p:nvSpPr>
        <p:spPr>
          <a:xfrm>
            <a:off x="1051560" y="2953512"/>
            <a:ext cx="4206240" cy="411480"/>
          </a:xfrm>
          <a:prstGeom prst="rect">
            <a:avLst/>
          </a:prstGeom>
          <a:noFill/>
          <a:ln/>
        </p:spPr>
        <p:txBody>
          <a:bodyPr wrap="square" lIns="254" tIns="254" rIns="254" bIns="254" rtlCol="0" anchor="ctr"/>
          <a:lstStyle/>
          <a:p>
            <a:pPr marL="0" indent="0">
              <a:buNone/>
            </a:pPr>
            <a:r>
              <a:rPr lang="en-US" sz="1700" dirty="0">
                <a:solidFill>
                  <a:srgbClr val="D94B66"/>
                </a:solidFill>
              </a:rPr>
              <a:t>✕  Workflows built</a:t>
            </a:r>
            <a:endParaRPr lang="en-US" sz="1700" dirty="0"/>
          </a:p>
        </p:txBody>
      </p:sp>
      <p:sp>
        <p:nvSpPr>
          <p:cNvPr id="9" name="Text 7"/>
          <p:cNvSpPr/>
          <p:nvPr/>
        </p:nvSpPr>
        <p:spPr>
          <a:xfrm>
            <a:off x="1051560" y="3730752"/>
            <a:ext cx="4206240" cy="411480"/>
          </a:xfrm>
          <a:prstGeom prst="rect">
            <a:avLst/>
          </a:prstGeom>
          <a:noFill/>
          <a:ln/>
        </p:spPr>
        <p:txBody>
          <a:bodyPr wrap="square" lIns="254" tIns="254" rIns="254" bIns="254" rtlCol="0" anchor="ctr"/>
          <a:lstStyle/>
          <a:p>
            <a:pPr marL="0" indent="0">
              <a:buNone/>
            </a:pPr>
            <a:r>
              <a:rPr lang="en-US" sz="1700" dirty="0">
                <a:solidFill>
                  <a:srgbClr val="D94B66"/>
                </a:solidFill>
              </a:rPr>
              <a:t>✕  Licences deployed</a:t>
            </a:r>
            <a:endParaRPr lang="en-US" sz="1700" dirty="0"/>
          </a:p>
        </p:txBody>
      </p:sp>
      <p:sp>
        <p:nvSpPr>
          <p:cNvPr id="10" name="Text 8"/>
          <p:cNvSpPr/>
          <p:nvPr/>
        </p:nvSpPr>
        <p:spPr>
          <a:xfrm>
            <a:off x="6903720" y="2066544"/>
            <a:ext cx="4069080" cy="347472"/>
          </a:xfrm>
          <a:prstGeom prst="rect">
            <a:avLst/>
          </a:prstGeom>
          <a:noFill/>
          <a:ln/>
        </p:spPr>
        <p:txBody>
          <a:bodyPr wrap="square" lIns="254" tIns="254" rIns="254" bIns="254" rtlCol="0" anchor="ctr"/>
          <a:lstStyle/>
          <a:p>
            <a:pPr marL="0" indent="0">
              <a:buNone/>
            </a:pPr>
            <a:r>
              <a:rPr lang="en-US" sz="1600" dirty="0">
                <a:solidFill>
                  <a:srgbClr val="2F9E78"/>
                </a:solidFill>
              </a:rPr>
              <a:t>✓  Hours saved</a:t>
            </a:r>
            <a:endParaRPr lang="en-US" sz="1600" dirty="0"/>
          </a:p>
        </p:txBody>
      </p:sp>
      <p:sp>
        <p:nvSpPr>
          <p:cNvPr id="11" name="Text 9"/>
          <p:cNvSpPr/>
          <p:nvPr/>
        </p:nvSpPr>
        <p:spPr>
          <a:xfrm>
            <a:off x="6903720" y="2660904"/>
            <a:ext cx="4069080" cy="347472"/>
          </a:xfrm>
          <a:prstGeom prst="rect">
            <a:avLst/>
          </a:prstGeom>
          <a:noFill/>
          <a:ln/>
        </p:spPr>
        <p:txBody>
          <a:bodyPr wrap="square" lIns="254" tIns="254" rIns="254" bIns="254" rtlCol="0" anchor="ctr"/>
          <a:lstStyle/>
          <a:p>
            <a:pPr marL="0" indent="0">
              <a:buNone/>
            </a:pPr>
            <a:r>
              <a:rPr lang="en-US" sz="1600" dirty="0">
                <a:solidFill>
                  <a:srgbClr val="2F9E78"/>
                </a:solidFill>
              </a:rPr>
              <a:t>✓  Errors reduced</a:t>
            </a:r>
            <a:endParaRPr lang="en-US" sz="1600" dirty="0"/>
          </a:p>
        </p:txBody>
      </p:sp>
      <p:sp>
        <p:nvSpPr>
          <p:cNvPr id="12" name="Text 10"/>
          <p:cNvSpPr/>
          <p:nvPr/>
        </p:nvSpPr>
        <p:spPr>
          <a:xfrm>
            <a:off x="6903720" y="3255264"/>
            <a:ext cx="4069080" cy="347472"/>
          </a:xfrm>
          <a:prstGeom prst="rect">
            <a:avLst/>
          </a:prstGeom>
          <a:noFill/>
          <a:ln/>
        </p:spPr>
        <p:txBody>
          <a:bodyPr wrap="square" lIns="254" tIns="254" rIns="254" bIns="254" rtlCol="0" anchor="ctr"/>
          <a:lstStyle/>
          <a:p>
            <a:pPr marL="0" indent="0">
              <a:buNone/>
            </a:pPr>
            <a:r>
              <a:rPr lang="en-US" sz="1600" dirty="0">
                <a:solidFill>
                  <a:srgbClr val="2F9E78"/>
                </a:solidFill>
              </a:rPr>
              <a:t>✓  Faster response times</a:t>
            </a:r>
            <a:endParaRPr lang="en-US" sz="1600" dirty="0"/>
          </a:p>
        </p:txBody>
      </p:sp>
      <p:sp>
        <p:nvSpPr>
          <p:cNvPr id="13" name="Text 11"/>
          <p:cNvSpPr/>
          <p:nvPr/>
        </p:nvSpPr>
        <p:spPr>
          <a:xfrm>
            <a:off x="6903720" y="3849624"/>
            <a:ext cx="4069080" cy="347472"/>
          </a:xfrm>
          <a:prstGeom prst="rect">
            <a:avLst/>
          </a:prstGeom>
          <a:noFill/>
          <a:ln/>
        </p:spPr>
        <p:txBody>
          <a:bodyPr wrap="square" lIns="254" tIns="254" rIns="254" bIns="254" rtlCol="0" anchor="ctr"/>
          <a:lstStyle/>
          <a:p>
            <a:pPr marL="0" indent="0">
              <a:buNone/>
            </a:pPr>
            <a:r>
              <a:rPr lang="en-US" sz="1600" dirty="0">
                <a:solidFill>
                  <a:srgbClr val="2F9E78"/>
                </a:solidFill>
              </a:rPr>
              <a:t>✓  Better customer experience</a:t>
            </a:r>
            <a:endParaRPr lang="en-US" sz="1600" dirty="0"/>
          </a:p>
        </p:txBody>
      </p:sp>
      <p:sp>
        <p:nvSpPr>
          <p:cNvPr id="14" name="Text 12"/>
          <p:cNvSpPr/>
          <p:nvPr/>
        </p:nvSpPr>
        <p:spPr>
          <a:xfrm>
            <a:off x="6903720" y="4443984"/>
            <a:ext cx="4069080" cy="347472"/>
          </a:xfrm>
          <a:prstGeom prst="rect">
            <a:avLst/>
          </a:prstGeom>
          <a:noFill/>
          <a:ln/>
        </p:spPr>
        <p:txBody>
          <a:bodyPr wrap="square" lIns="254" tIns="254" rIns="254" bIns="254" rtlCol="0" anchor="ctr"/>
          <a:lstStyle/>
          <a:p>
            <a:pPr marL="0" indent="0">
              <a:buNone/>
            </a:pPr>
            <a:r>
              <a:rPr lang="en-US" sz="1600" dirty="0">
                <a:solidFill>
                  <a:srgbClr val="2F9E78"/>
                </a:solidFill>
              </a:rPr>
              <a:t>✓  Additional capacity</a:t>
            </a:r>
            <a:endParaRPr lang="en-US" sz="1600" dirty="0"/>
          </a:p>
        </p:txBody>
      </p:sp>
      <p:sp>
        <p:nvSpPr>
          <p:cNvPr id="15" name="Text 13"/>
          <p:cNvSpPr/>
          <p:nvPr/>
        </p:nvSpPr>
        <p:spPr>
          <a:xfrm>
            <a:off x="1097280" y="5157866"/>
            <a:ext cx="9966960" cy="566928"/>
          </a:xfrm>
          <a:prstGeom prst="rect">
            <a:avLst/>
          </a:prstGeom>
          <a:noFill/>
          <a:ln/>
        </p:spPr>
        <p:txBody>
          <a:bodyPr wrap="square" lIns="0" tIns="0" rIns="0" bIns="0" rtlCol="0" anchor="ctr"/>
          <a:lstStyle/>
          <a:p>
            <a:pPr marL="0" indent="0" algn="ctr">
              <a:buNone/>
            </a:pPr>
            <a:r>
              <a:rPr lang="en-US" sz="2200" b="1" dirty="0">
                <a:solidFill>
                  <a:srgbClr val="22175C"/>
                </a:solidFill>
              </a:rPr>
              <a:t>What are your people now able to do that they could not do before?</a:t>
            </a:r>
            <a:endParaRPr lang="en-US" sz="2200" dirty="0"/>
          </a:p>
        </p:txBody>
      </p:sp>
      <p:sp>
        <p:nvSpPr>
          <p:cNvPr id="25" name="Slide Number Placeholder 0"/>
          <p:cNvSpPr>
            <a:spLocks noGrp="1"/>
          </p:cNvSpPr>
          <p:nvPr>
            <p:ph type="sldNum" sz="quarter" idx="4294967295"/>
          </p:nvPr>
        </p:nvSpPr>
        <p:spPr>
          <a:xfrm>
            <a:off x="11548872" y="6419088"/>
            <a:ext cx="274320" cy="182880"/>
          </a:xfrm>
          <a:prstGeom prst="rect">
            <a:avLst/>
          </a:prstGeom>
          <a:extLst>
            <a:ext uri="{C572A759-6A51-4108-AA02-DFA0A04FC94B}">
              <ma14:wrappingTextBoxFlag xmlns:ma14="http://schemas.microsoft.com/office/mac/drawingml/2011/main" xmlns="" val="0"/>
            </a:ext>
          </a:extLst>
        </p:spPr>
        <p:txBody>
          <a:bodyPr lIns="254" tIns="254" rIns="254" bIns="254"/>
          <a:lstStyle>
            <a:lvl1pPr>
              <a:defRPr sz="800">
                <a:solidFill>
                  <a:srgbClr val="FFFFFF"/>
                </a:solidFill>
              </a:defRPr>
            </a:lvl1pPr>
          </a:lstStyle>
          <a:p>
            <a:pPr algn="ctr"/>
            <a:fld id="{F7021451-1387-4CA6-816F-3879F97B5CBC}" type="slidenum">
              <a:rPr lang="en-US" b="0"/>
              <a:t>11</a:t>
            </a:fld>
            <a:endParaRPr lang="en-US"/>
          </a:p>
        </p:txBody>
      </p:sp>
      <p:pic>
        <p:nvPicPr>
          <p:cNvPr id="17" name="Picture 16" descr="A logo for a company&#10;&#10;AI-generated content may be incorrect.">
            <a:extLst>
              <a:ext uri="{FF2B5EF4-FFF2-40B4-BE49-F238E27FC236}">
                <a16:creationId xmlns:a16="http://schemas.microsoft.com/office/drawing/2014/main" id="{B16B8B7A-3BBD-983F-15CE-8FEED3503640}"/>
              </a:ext>
            </a:extLst>
          </p:cNvPr>
          <p:cNvPicPr>
            <a:picLocks noChangeAspect="1"/>
          </p:cNvPicPr>
          <p:nvPr/>
        </p:nvPicPr>
        <p:blipFill>
          <a:blip r:embed="rId3"/>
          <a:stretch>
            <a:fillRect/>
          </a:stretch>
        </p:blipFill>
        <p:spPr>
          <a:xfrm>
            <a:off x="9009713" y="5583602"/>
            <a:ext cx="3135443" cy="1112239"/>
          </a:xfrm>
          <a:prstGeom prst="rect">
            <a:avLst/>
          </a:prstGeom>
        </p:spPr>
      </p:pic>
      <p:pic>
        <p:nvPicPr>
          <p:cNvPr id="19" name="Picture 18" descr="A blue and silver logo&#10;&#10;AI-generated content may be incorrect.">
            <a:extLst>
              <a:ext uri="{FF2B5EF4-FFF2-40B4-BE49-F238E27FC236}">
                <a16:creationId xmlns:a16="http://schemas.microsoft.com/office/drawing/2014/main" id="{E73B76E0-609D-FA01-3A42-273A9825BFAF}"/>
              </a:ext>
            </a:extLst>
          </p:cNvPr>
          <p:cNvPicPr>
            <a:picLocks noChangeAspect="1"/>
          </p:cNvPicPr>
          <p:nvPr/>
        </p:nvPicPr>
        <p:blipFill>
          <a:blip r:embed="rId4"/>
          <a:stretch>
            <a:fillRect/>
          </a:stretch>
        </p:blipFill>
        <p:spPr>
          <a:xfrm>
            <a:off x="10697823" y="148496"/>
            <a:ext cx="1308205" cy="132069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1" cy="1"/>
          <a:chOff x="0" y="0"/>
          <a:chExt cx="1" cy="1"/>
        </a:xfrm>
      </p:grpSpPr>
      <p:sp>
        <p:nvSpPr>
          <p:cNvPr id="2" name="Text 0"/>
          <p:cNvSpPr/>
          <p:nvPr/>
        </p:nvSpPr>
        <p:spPr>
          <a:xfrm>
            <a:off x="658368" y="438912"/>
            <a:ext cx="9921240" cy="457200"/>
          </a:xfrm>
          <a:prstGeom prst="rect">
            <a:avLst/>
          </a:prstGeom>
          <a:noFill/>
          <a:ln/>
        </p:spPr>
        <p:txBody>
          <a:bodyPr wrap="square" lIns="0" tIns="0" rIns="0" bIns="0" rtlCol="0" anchor="ctr"/>
          <a:lstStyle/>
          <a:p>
            <a:pPr marL="0" indent="0">
              <a:buNone/>
            </a:pPr>
            <a:r>
              <a:rPr lang="en-US" sz="2500" b="1" dirty="0">
                <a:solidFill>
                  <a:srgbClr val="22175C"/>
                </a:solidFill>
                <a:latin typeface="Aptos Display" pitchFamily="34" charset="0"/>
                <a:ea typeface="Aptos Display" pitchFamily="34" charset="-122"/>
                <a:cs typeface="Aptos Display" pitchFamily="34" charset="-120"/>
              </a:rPr>
              <a:t>Do not start with transformation</a:t>
            </a:r>
            <a:endParaRPr lang="en-US" sz="2500" dirty="0"/>
          </a:p>
        </p:txBody>
      </p:sp>
      <p:sp>
        <p:nvSpPr>
          <p:cNvPr id="3" name="Text 1"/>
          <p:cNvSpPr/>
          <p:nvPr/>
        </p:nvSpPr>
        <p:spPr>
          <a:xfrm>
            <a:off x="676656" y="923544"/>
            <a:ext cx="9738360" cy="274320"/>
          </a:xfrm>
          <a:prstGeom prst="rect">
            <a:avLst/>
          </a:prstGeom>
          <a:noFill/>
          <a:ln/>
        </p:spPr>
        <p:txBody>
          <a:bodyPr wrap="square" lIns="0" tIns="0" rIns="0" bIns="0" rtlCol="0" anchor="ctr"/>
          <a:lstStyle/>
          <a:p>
            <a:pPr marL="0" indent="0">
              <a:buNone/>
            </a:pPr>
            <a:r>
              <a:rPr lang="en-US" sz="1150" dirty="0">
                <a:solidFill>
                  <a:srgbClr val="656178"/>
                </a:solidFill>
              </a:rPr>
              <a:t>Start with one frustration and eliminate it</a:t>
            </a:r>
            <a:endParaRPr lang="en-US" sz="1150" dirty="0"/>
          </a:p>
        </p:txBody>
      </p:sp>
      <p:sp>
        <p:nvSpPr>
          <p:cNvPr id="4" name="Shape 2"/>
          <p:cNvSpPr/>
          <p:nvPr/>
        </p:nvSpPr>
        <p:spPr>
          <a:xfrm>
            <a:off x="658368" y="1252728"/>
            <a:ext cx="1143000" cy="1"/>
          </a:xfrm>
          <a:prstGeom prst="line">
            <a:avLst/>
          </a:prstGeom>
          <a:noFill/>
          <a:ln w="50800">
            <a:solidFill>
              <a:srgbClr val="E23E9B"/>
            </a:solidFill>
            <a:prstDash val="solid"/>
          </a:ln>
        </p:spPr>
        <p:txBody>
          <a:bodyPr/>
          <a:lstStyle/>
          <a:p>
            <a:endParaRPr lang="en-US"/>
          </a:p>
        </p:txBody>
      </p:sp>
      <p:sp>
        <p:nvSpPr>
          <p:cNvPr id="5" name="Text 3"/>
          <p:cNvSpPr/>
          <p:nvPr/>
        </p:nvSpPr>
        <p:spPr>
          <a:xfrm>
            <a:off x="713232" y="1508760"/>
            <a:ext cx="3255264" cy="310896"/>
          </a:xfrm>
          <a:prstGeom prst="rect">
            <a:avLst/>
          </a:prstGeom>
          <a:solidFill>
            <a:srgbClr val="6A38C2"/>
          </a:solidFill>
          <a:ln>
            <a:solidFill>
              <a:srgbClr val="6A38C2"/>
            </a:solidFill>
          </a:ln>
        </p:spPr>
        <p:txBody>
          <a:bodyPr wrap="square" lIns="508" tIns="508" rIns="508" bIns="508" rtlCol="0" anchor="ctr"/>
          <a:lstStyle/>
          <a:p>
            <a:pPr marL="0" indent="0" algn="ctr">
              <a:buNone/>
            </a:pPr>
            <a:r>
              <a:rPr lang="en-US" sz="1200" b="1" dirty="0">
                <a:solidFill>
                  <a:srgbClr val="FFFFFF"/>
                </a:solidFill>
              </a:rPr>
              <a:t>ONE PROCESS</a:t>
            </a:r>
            <a:endParaRPr lang="en-US" sz="1200" dirty="0"/>
          </a:p>
        </p:txBody>
      </p:sp>
      <p:sp>
        <p:nvSpPr>
          <p:cNvPr id="6" name="Text 4"/>
          <p:cNvSpPr/>
          <p:nvPr/>
        </p:nvSpPr>
        <p:spPr>
          <a:xfrm>
            <a:off x="4498848" y="1508760"/>
            <a:ext cx="3255264" cy="310896"/>
          </a:xfrm>
          <a:prstGeom prst="rect">
            <a:avLst/>
          </a:prstGeom>
          <a:solidFill>
            <a:srgbClr val="25AFC0"/>
          </a:solidFill>
          <a:ln>
            <a:solidFill>
              <a:srgbClr val="25AFC0"/>
            </a:solidFill>
          </a:ln>
        </p:spPr>
        <p:txBody>
          <a:bodyPr wrap="square" lIns="508" tIns="508" rIns="508" bIns="508" rtlCol="0" anchor="ctr"/>
          <a:lstStyle/>
          <a:p>
            <a:pPr marL="0" indent="0" algn="ctr">
              <a:buNone/>
            </a:pPr>
            <a:r>
              <a:rPr lang="en-US" sz="1200" b="1" dirty="0">
                <a:solidFill>
                  <a:srgbClr val="FFFFFF"/>
                </a:solidFill>
              </a:rPr>
              <a:t>ONE REPORT</a:t>
            </a:r>
            <a:endParaRPr lang="en-US" sz="1200" dirty="0"/>
          </a:p>
        </p:txBody>
      </p:sp>
      <p:sp>
        <p:nvSpPr>
          <p:cNvPr id="7" name="Text 5"/>
          <p:cNvSpPr/>
          <p:nvPr/>
        </p:nvSpPr>
        <p:spPr>
          <a:xfrm>
            <a:off x="8284464" y="1508760"/>
            <a:ext cx="3255264" cy="310896"/>
          </a:xfrm>
          <a:prstGeom prst="rect">
            <a:avLst/>
          </a:prstGeom>
          <a:solidFill>
            <a:srgbClr val="E23E9B"/>
          </a:solidFill>
          <a:ln>
            <a:solidFill>
              <a:srgbClr val="E23E9B"/>
            </a:solidFill>
          </a:ln>
        </p:spPr>
        <p:txBody>
          <a:bodyPr wrap="square" lIns="508" tIns="508" rIns="508" bIns="508" rtlCol="0" anchor="ctr"/>
          <a:lstStyle/>
          <a:p>
            <a:pPr marL="0" indent="0" algn="ctr">
              <a:buNone/>
            </a:pPr>
            <a:r>
              <a:rPr lang="en-US" sz="1200" b="1" dirty="0">
                <a:solidFill>
                  <a:srgbClr val="FFFFFF"/>
                </a:solidFill>
              </a:rPr>
              <a:t>ONE APPROVAL</a:t>
            </a:r>
            <a:endParaRPr lang="en-US" sz="1200" dirty="0"/>
          </a:p>
        </p:txBody>
      </p:sp>
      <p:sp>
        <p:nvSpPr>
          <p:cNvPr id="8" name="Text 6"/>
          <p:cNvSpPr/>
          <p:nvPr/>
        </p:nvSpPr>
        <p:spPr>
          <a:xfrm>
            <a:off x="713232" y="2697480"/>
            <a:ext cx="3255264" cy="310896"/>
          </a:xfrm>
          <a:prstGeom prst="rect">
            <a:avLst/>
          </a:prstGeom>
          <a:solidFill>
            <a:srgbClr val="22175C"/>
          </a:solidFill>
          <a:ln>
            <a:solidFill>
              <a:srgbClr val="22175C"/>
            </a:solidFill>
          </a:ln>
        </p:spPr>
        <p:txBody>
          <a:bodyPr wrap="square" lIns="508" tIns="508" rIns="508" bIns="508" rtlCol="0" anchor="ctr"/>
          <a:lstStyle/>
          <a:p>
            <a:pPr marL="0" indent="0" algn="ctr">
              <a:buNone/>
            </a:pPr>
            <a:r>
              <a:rPr lang="en-US" sz="1200" b="1" dirty="0">
                <a:solidFill>
                  <a:srgbClr val="FFFFFF"/>
                </a:solidFill>
              </a:rPr>
              <a:t>ONE FORM</a:t>
            </a:r>
            <a:endParaRPr lang="en-US" sz="1200" dirty="0"/>
          </a:p>
        </p:txBody>
      </p:sp>
      <p:sp>
        <p:nvSpPr>
          <p:cNvPr id="9" name="Text 7"/>
          <p:cNvSpPr/>
          <p:nvPr/>
        </p:nvSpPr>
        <p:spPr>
          <a:xfrm>
            <a:off x="4498848" y="2697480"/>
            <a:ext cx="3255264" cy="310896"/>
          </a:xfrm>
          <a:prstGeom prst="rect">
            <a:avLst/>
          </a:prstGeom>
          <a:solidFill>
            <a:srgbClr val="2F9E78"/>
          </a:solidFill>
          <a:ln>
            <a:solidFill>
              <a:srgbClr val="2F9E78"/>
            </a:solidFill>
          </a:ln>
        </p:spPr>
        <p:txBody>
          <a:bodyPr wrap="square" lIns="508" tIns="508" rIns="508" bIns="508" rtlCol="0" anchor="ctr"/>
          <a:lstStyle/>
          <a:p>
            <a:pPr marL="0" indent="0" algn="ctr">
              <a:buNone/>
            </a:pPr>
            <a:r>
              <a:rPr lang="en-US" sz="1200" b="1" dirty="0">
                <a:solidFill>
                  <a:srgbClr val="FFFFFF"/>
                </a:solidFill>
              </a:rPr>
              <a:t>ONE NOTIFICATION</a:t>
            </a:r>
            <a:endParaRPr lang="en-US" sz="1200" dirty="0"/>
          </a:p>
        </p:txBody>
      </p:sp>
      <p:sp>
        <p:nvSpPr>
          <p:cNvPr id="10" name="Text 8"/>
          <p:cNvSpPr/>
          <p:nvPr/>
        </p:nvSpPr>
        <p:spPr>
          <a:xfrm>
            <a:off x="8284464" y="2697480"/>
            <a:ext cx="3255264" cy="310896"/>
          </a:xfrm>
          <a:prstGeom prst="rect">
            <a:avLst/>
          </a:prstGeom>
          <a:solidFill>
            <a:srgbClr val="6A38C2"/>
          </a:solidFill>
          <a:ln>
            <a:solidFill>
              <a:srgbClr val="6A38C2"/>
            </a:solidFill>
          </a:ln>
        </p:spPr>
        <p:txBody>
          <a:bodyPr wrap="square" lIns="508" tIns="508" rIns="508" bIns="508" rtlCol="0" anchor="ctr"/>
          <a:lstStyle/>
          <a:p>
            <a:pPr marL="0" indent="0" algn="ctr">
              <a:buNone/>
            </a:pPr>
            <a:r>
              <a:rPr lang="en-US" sz="1200" b="1" dirty="0">
                <a:solidFill>
                  <a:srgbClr val="FFFFFF"/>
                </a:solidFill>
              </a:rPr>
              <a:t>ONE SPREADSHEET</a:t>
            </a:r>
            <a:endParaRPr lang="en-US" sz="1200" dirty="0"/>
          </a:p>
        </p:txBody>
      </p:sp>
      <p:sp>
        <p:nvSpPr>
          <p:cNvPr id="11" name="Shape 9"/>
          <p:cNvSpPr/>
          <p:nvPr/>
        </p:nvSpPr>
        <p:spPr>
          <a:xfrm>
            <a:off x="1170432" y="4114800"/>
            <a:ext cx="2359152" cy="868680"/>
          </a:xfrm>
          <a:prstGeom prst="chevron">
            <a:avLst/>
          </a:prstGeom>
          <a:solidFill>
            <a:srgbClr val="22175C"/>
          </a:solidFill>
          <a:ln w="19050">
            <a:solidFill>
              <a:srgbClr val="FFFFFF"/>
            </a:solidFill>
            <a:prstDash val="solid"/>
          </a:ln>
        </p:spPr>
        <p:txBody>
          <a:bodyPr/>
          <a:lstStyle/>
          <a:p>
            <a:endParaRPr lang="en-US"/>
          </a:p>
        </p:txBody>
      </p:sp>
      <p:sp>
        <p:nvSpPr>
          <p:cNvPr id="12" name="Text 10"/>
          <p:cNvSpPr/>
          <p:nvPr/>
        </p:nvSpPr>
        <p:spPr>
          <a:xfrm>
            <a:off x="1492970" y="4426146"/>
            <a:ext cx="1920240" cy="228600"/>
          </a:xfrm>
          <a:prstGeom prst="rect">
            <a:avLst/>
          </a:prstGeom>
          <a:noFill/>
          <a:ln/>
        </p:spPr>
        <p:txBody>
          <a:bodyPr wrap="square" lIns="0" tIns="0" rIns="0" bIns="0" rtlCol="0" anchor="ctr"/>
          <a:lstStyle/>
          <a:p>
            <a:pPr marL="0" indent="0" algn="ctr">
              <a:buNone/>
            </a:pPr>
            <a:r>
              <a:rPr lang="en-US" sz="1500" b="1" dirty="0">
                <a:solidFill>
                  <a:srgbClr val="FFFFFF"/>
                </a:solidFill>
              </a:rPr>
              <a:t>PROVE VALUE</a:t>
            </a:r>
            <a:endParaRPr lang="en-US" sz="1500" dirty="0"/>
          </a:p>
        </p:txBody>
      </p:sp>
      <p:sp>
        <p:nvSpPr>
          <p:cNvPr id="13" name="Shape 11"/>
          <p:cNvSpPr/>
          <p:nvPr/>
        </p:nvSpPr>
        <p:spPr>
          <a:xfrm>
            <a:off x="3867912" y="4114800"/>
            <a:ext cx="2359152" cy="868680"/>
          </a:xfrm>
          <a:prstGeom prst="chevron">
            <a:avLst/>
          </a:prstGeom>
          <a:solidFill>
            <a:srgbClr val="6A38C2"/>
          </a:solidFill>
          <a:ln w="19050">
            <a:solidFill>
              <a:srgbClr val="FFFFFF"/>
            </a:solidFill>
            <a:prstDash val="solid"/>
          </a:ln>
        </p:spPr>
        <p:txBody>
          <a:bodyPr/>
          <a:lstStyle/>
          <a:p>
            <a:endParaRPr lang="en-US"/>
          </a:p>
        </p:txBody>
      </p:sp>
      <p:sp>
        <p:nvSpPr>
          <p:cNvPr id="14" name="Text 12"/>
          <p:cNvSpPr/>
          <p:nvPr/>
        </p:nvSpPr>
        <p:spPr>
          <a:xfrm>
            <a:off x="4090516" y="4426146"/>
            <a:ext cx="1920240" cy="228600"/>
          </a:xfrm>
          <a:prstGeom prst="rect">
            <a:avLst/>
          </a:prstGeom>
          <a:noFill/>
          <a:ln/>
        </p:spPr>
        <p:txBody>
          <a:bodyPr wrap="square" lIns="0" tIns="0" rIns="0" bIns="0" rtlCol="0" anchor="ctr"/>
          <a:lstStyle/>
          <a:p>
            <a:pPr marL="0" indent="0" algn="ctr">
              <a:buNone/>
            </a:pPr>
            <a:r>
              <a:rPr lang="en-US" sz="1500" b="1" dirty="0">
                <a:solidFill>
                  <a:srgbClr val="FFFFFF"/>
                </a:solidFill>
              </a:rPr>
              <a:t>LEARN</a:t>
            </a:r>
            <a:endParaRPr lang="en-US" sz="1500" dirty="0"/>
          </a:p>
        </p:txBody>
      </p:sp>
      <p:sp>
        <p:nvSpPr>
          <p:cNvPr id="15" name="Shape 13"/>
          <p:cNvSpPr/>
          <p:nvPr/>
        </p:nvSpPr>
        <p:spPr>
          <a:xfrm>
            <a:off x="6565392" y="4114800"/>
            <a:ext cx="2359152" cy="868680"/>
          </a:xfrm>
          <a:prstGeom prst="chevron">
            <a:avLst/>
          </a:prstGeom>
          <a:solidFill>
            <a:srgbClr val="25AFC0"/>
          </a:solidFill>
          <a:ln w="19050">
            <a:solidFill>
              <a:srgbClr val="FFFFFF"/>
            </a:solidFill>
            <a:prstDash val="solid"/>
          </a:ln>
        </p:spPr>
        <p:txBody>
          <a:bodyPr/>
          <a:lstStyle/>
          <a:p>
            <a:endParaRPr lang="en-US"/>
          </a:p>
        </p:txBody>
      </p:sp>
      <p:sp>
        <p:nvSpPr>
          <p:cNvPr id="16" name="Text 14"/>
          <p:cNvSpPr/>
          <p:nvPr/>
        </p:nvSpPr>
        <p:spPr>
          <a:xfrm>
            <a:off x="6887930" y="4426146"/>
            <a:ext cx="1920240" cy="228600"/>
          </a:xfrm>
          <a:prstGeom prst="rect">
            <a:avLst/>
          </a:prstGeom>
          <a:noFill/>
          <a:ln/>
        </p:spPr>
        <p:txBody>
          <a:bodyPr wrap="square" lIns="0" tIns="0" rIns="0" bIns="0" rtlCol="0" anchor="ctr"/>
          <a:lstStyle/>
          <a:p>
            <a:pPr marL="0" indent="0" algn="ctr">
              <a:buNone/>
            </a:pPr>
            <a:r>
              <a:rPr lang="en-US" sz="1500" b="1" dirty="0">
                <a:solidFill>
                  <a:srgbClr val="FFFFFF"/>
                </a:solidFill>
              </a:rPr>
              <a:t>IMPROVE</a:t>
            </a:r>
            <a:endParaRPr lang="en-US" sz="1500" dirty="0"/>
          </a:p>
        </p:txBody>
      </p:sp>
      <p:sp>
        <p:nvSpPr>
          <p:cNvPr id="17" name="Shape 15"/>
          <p:cNvSpPr/>
          <p:nvPr/>
        </p:nvSpPr>
        <p:spPr>
          <a:xfrm>
            <a:off x="9262872" y="4114800"/>
            <a:ext cx="2359152" cy="868680"/>
          </a:xfrm>
          <a:prstGeom prst="chevron">
            <a:avLst/>
          </a:prstGeom>
          <a:solidFill>
            <a:srgbClr val="E23E9B"/>
          </a:solidFill>
          <a:ln w="19050">
            <a:solidFill>
              <a:srgbClr val="FFFFFF"/>
            </a:solidFill>
            <a:prstDash val="solid"/>
          </a:ln>
        </p:spPr>
        <p:txBody>
          <a:bodyPr/>
          <a:lstStyle/>
          <a:p>
            <a:endParaRPr lang="en-US"/>
          </a:p>
        </p:txBody>
      </p:sp>
      <p:sp>
        <p:nvSpPr>
          <p:cNvPr id="18" name="Text 16"/>
          <p:cNvSpPr/>
          <p:nvPr/>
        </p:nvSpPr>
        <p:spPr>
          <a:xfrm>
            <a:off x="9554181" y="4426146"/>
            <a:ext cx="1920240" cy="228600"/>
          </a:xfrm>
          <a:prstGeom prst="rect">
            <a:avLst/>
          </a:prstGeom>
          <a:noFill/>
          <a:ln/>
        </p:spPr>
        <p:txBody>
          <a:bodyPr wrap="square" lIns="0" tIns="0" rIns="0" bIns="0" rtlCol="0" anchor="ctr"/>
          <a:lstStyle/>
          <a:p>
            <a:pPr marL="0" indent="0" algn="ctr">
              <a:buNone/>
            </a:pPr>
            <a:r>
              <a:rPr lang="en-US" sz="1500" b="1" dirty="0">
                <a:solidFill>
                  <a:srgbClr val="FFFFFF"/>
                </a:solidFill>
              </a:rPr>
              <a:t>SCALE</a:t>
            </a:r>
            <a:endParaRPr lang="en-US" sz="1500" dirty="0"/>
          </a:p>
        </p:txBody>
      </p:sp>
      <p:sp>
        <p:nvSpPr>
          <p:cNvPr id="19" name="Text 17"/>
          <p:cNvSpPr/>
          <p:nvPr/>
        </p:nvSpPr>
        <p:spPr>
          <a:xfrm>
            <a:off x="1828800" y="5349240"/>
            <a:ext cx="8503920" cy="411480"/>
          </a:xfrm>
          <a:prstGeom prst="rect">
            <a:avLst/>
          </a:prstGeom>
          <a:noFill/>
          <a:ln/>
        </p:spPr>
        <p:txBody>
          <a:bodyPr wrap="square" lIns="0" tIns="0" rIns="0" bIns="0" rtlCol="0" anchor="ctr"/>
          <a:lstStyle/>
          <a:p>
            <a:pPr marL="0" indent="0" algn="ctr">
              <a:buNone/>
            </a:pPr>
            <a:r>
              <a:rPr lang="en-US" sz="2000" b="1" dirty="0">
                <a:solidFill>
                  <a:srgbClr val="22175C"/>
                </a:solidFill>
              </a:rPr>
              <a:t>Big results often begin with one small irritation.</a:t>
            </a:r>
            <a:endParaRPr lang="en-US" sz="2000" dirty="0"/>
          </a:p>
        </p:txBody>
      </p:sp>
      <p:sp>
        <p:nvSpPr>
          <p:cNvPr id="25" name="Slide Number Placeholder 0"/>
          <p:cNvSpPr>
            <a:spLocks noGrp="1"/>
          </p:cNvSpPr>
          <p:nvPr>
            <p:ph type="sldNum" sz="quarter" idx="4294967295"/>
          </p:nvPr>
        </p:nvSpPr>
        <p:spPr>
          <a:xfrm>
            <a:off x="11548872" y="6419088"/>
            <a:ext cx="274320" cy="182880"/>
          </a:xfrm>
          <a:prstGeom prst="rect">
            <a:avLst/>
          </a:prstGeom>
          <a:extLst>
            <a:ext uri="{C572A759-6A51-4108-AA02-DFA0A04FC94B}">
              <ma14:wrappingTextBoxFlag xmlns:ma14="http://schemas.microsoft.com/office/mac/drawingml/2011/main" xmlns="" val="0"/>
            </a:ext>
          </a:extLst>
        </p:spPr>
        <p:txBody>
          <a:bodyPr lIns="254" tIns="254" rIns="254" bIns="254"/>
          <a:lstStyle>
            <a:lvl1pPr>
              <a:defRPr sz="800">
                <a:solidFill>
                  <a:srgbClr val="FFFFFF"/>
                </a:solidFill>
              </a:defRPr>
            </a:lvl1pPr>
          </a:lstStyle>
          <a:p>
            <a:pPr algn="ctr"/>
            <a:fld id="{F7021451-1387-4CA6-816F-3879F97B5CBC}" type="slidenum">
              <a:rPr lang="en-US" b="0"/>
              <a:t>12</a:t>
            </a:fld>
            <a:endParaRPr lang="en-US"/>
          </a:p>
        </p:txBody>
      </p:sp>
      <p:pic>
        <p:nvPicPr>
          <p:cNvPr id="21" name="Picture 20" descr="A logo for a company&#10;&#10;AI-generated content may be incorrect.">
            <a:extLst>
              <a:ext uri="{FF2B5EF4-FFF2-40B4-BE49-F238E27FC236}">
                <a16:creationId xmlns:a16="http://schemas.microsoft.com/office/drawing/2014/main" id="{964AF34E-59B0-F439-6BE4-339F3BE46A98}"/>
              </a:ext>
            </a:extLst>
          </p:cNvPr>
          <p:cNvPicPr>
            <a:picLocks noChangeAspect="1"/>
          </p:cNvPicPr>
          <p:nvPr/>
        </p:nvPicPr>
        <p:blipFill>
          <a:blip r:embed="rId3"/>
          <a:stretch>
            <a:fillRect/>
          </a:stretch>
        </p:blipFill>
        <p:spPr>
          <a:xfrm>
            <a:off x="9009713" y="5583602"/>
            <a:ext cx="3135443" cy="1112239"/>
          </a:xfrm>
          <a:prstGeom prst="rect">
            <a:avLst/>
          </a:prstGeom>
        </p:spPr>
      </p:pic>
      <p:pic>
        <p:nvPicPr>
          <p:cNvPr id="23" name="Picture 22" descr="A blue and silver logo&#10;&#10;AI-generated content may be incorrect.">
            <a:extLst>
              <a:ext uri="{FF2B5EF4-FFF2-40B4-BE49-F238E27FC236}">
                <a16:creationId xmlns:a16="http://schemas.microsoft.com/office/drawing/2014/main" id="{A51CC7E2-E98C-A326-01F3-4886767BB650}"/>
              </a:ext>
            </a:extLst>
          </p:cNvPr>
          <p:cNvPicPr>
            <a:picLocks noChangeAspect="1"/>
          </p:cNvPicPr>
          <p:nvPr/>
        </p:nvPicPr>
        <p:blipFill>
          <a:blip r:embed="rId4"/>
          <a:stretch>
            <a:fillRect/>
          </a:stretch>
        </p:blipFill>
        <p:spPr>
          <a:xfrm>
            <a:off x="10697823" y="148496"/>
            <a:ext cx="1308205" cy="132069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1" cy="1"/>
          <a:chOff x="0" y="0"/>
          <a:chExt cx="1" cy="1"/>
        </a:xfrm>
      </p:grpSpPr>
      <p:sp>
        <p:nvSpPr>
          <p:cNvPr id="2" name="Text 0"/>
          <p:cNvSpPr/>
          <p:nvPr/>
        </p:nvSpPr>
        <p:spPr>
          <a:xfrm>
            <a:off x="658368" y="438912"/>
            <a:ext cx="9921240" cy="457200"/>
          </a:xfrm>
          <a:prstGeom prst="rect">
            <a:avLst/>
          </a:prstGeom>
          <a:noFill/>
          <a:ln/>
        </p:spPr>
        <p:txBody>
          <a:bodyPr wrap="square" lIns="0" tIns="0" rIns="0" bIns="0" rtlCol="0" anchor="ctr"/>
          <a:lstStyle/>
          <a:p>
            <a:pPr marL="0" indent="0">
              <a:buNone/>
            </a:pPr>
            <a:r>
              <a:rPr lang="en-US" sz="2500" b="1" dirty="0">
                <a:solidFill>
                  <a:srgbClr val="22175C"/>
                </a:solidFill>
                <a:latin typeface="Aptos Display" pitchFamily="34" charset="0"/>
                <a:ea typeface="Aptos Display" pitchFamily="34" charset="-122"/>
                <a:cs typeface="Aptos Display" pitchFamily="34" charset="-120"/>
              </a:rPr>
              <a:t>Remember</a:t>
            </a:r>
            <a:endParaRPr lang="en-US" sz="2500" dirty="0"/>
          </a:p>
        </p:txBody>
      </p:sp>
      <p:sp>
        <p:nvSpPr>
          <p:cNvPr id="3" name="Text 1"/>
          <p:cNvSpPr/>
          <p:nvPr/>
        </p:nvSpPr>
        <p:spPr>
          <a:xfrm>
            <a:off x="676656" y="923544"/>
            <a:ext cx="9738360" cy="274320"/>
          </a:xfrm>
          <a:prstGeom prst="rect">
            <a:avLst/>
          </a:prstGeom>
          <a:noFill/>
          <a:ln/>
        </p:spPr>
        <p:txBody>
          <a:bodyPr wrap="square" lIns="0" tIns="0" rIns="0" bIns="0" rtlCol="0" anchor="ctr"/>
          <a:lstStyle/>
          <a:p>
            <a:pPr marL="0" indent="0">
              <a:buNone/>
            </a:pPr>
            <a:r>
              <a:rPr lang="en-US" sz="1150" dirty="0">
                <a:solidFill>
                  <a:srgbClr val="656178"/>
                </a:solidFill>
              </a:rPr>
              <a:t>Six principles to take away</a:t>
            </a:r>
            <a:endParaRPr lang="en-US" sz="1150" dirty="0"/>
          </a:p>
        </p:txBody>
      </p:sp>
      <p:sp>
        <p:nvSpPr>
          <p:cNvPr id="4" name="Shape 2"/>
          <p:cNvSpPr/>
          <p:nvPr/>
        </p:nvSpPr>
        <p:spPr>
          <a:xfrm>
            <a:off x="658368" y="1252728"/>
            <a:ext cx="1143000" cy="1"/>
          </a:xfrm>
          <a:prstGeom prst="line">
            <a:avLst/>
          </a:prstGeom>
          <a:noFill/>
          <a:ln w="50800">
            <a:solidFill>
              <a:srgbClr val="E23E9B"/>
            </a:solidFill>
            <a:prstDash val="solid"/>
          </a:ln>
        </p:spPr>
        <p:txBody>
          <a:bodyPr/>
          <a:lstStyle/>
          <a:p>
            <a:endParaRPr lang="en-US"/>
          </a:p>
        </p:txBody>
      </p:sp>
      <p:sp>
        <p:nvSpPr>
          <p:cNvPr id="5" name="Shape 3"/>
          <p:cNvSpPr/>
          <p:nvPr/>
        </p:nvSpPr>
        <p:spPr>
          <a:xfrm>
            <a:off x="731520" y="1444752"/>
            <a:ext cx="502920" cy="502920"/>
          </a:xfrm>
          <a:prstGeom prst="ellipse">
            <a:avLst/>
          </a:prstGeom>
          <a:solidFill>
            <a:srgbClr val="25AFC0"/>
          </a:solidFill>
          <a:ln w="12700">
            <a:solidFill>
              <a:srgbClr val="25AFC0"/>
            </a:solidFill>
            <a:prstDash val="solid"/>
          </a:ln>
        </p:spPr>
        <p:txBody>
          <a:bodyPr/>
          <a:lstStyle/>
          <a:p>
            <a:endParaRPr lang="en-US"/>
          </a:p>
        </p:txBody>
      </p:sp>
      <p:sp>
        <p:nvSpPr>
          <p:cNvPr id="6" name="Text 4"/>
          <p:cNvSpPr/>
          <p:nvPr/>
        </p:nvSpPr>
        <p:spPr>
          <a:xfrm>
            <a:off x="804672" y="1536192"/>
            <a:ext cx="347472" cy="237744"/>
          </a:xfrm>
          <a:prstGeom prst="rect">
            <a:avLst/>
          </a:prstGeom>
          <a:noFill/>
          <a:ln/>
        </p:spPr>
        <p:txBody>
          <a:bodyPr wrap="square" lIns="0" tIns="0" rIns="0" bIns="0" rtlCol="0" anchor="ctr"/>
          <a:lstStyle/>
          <a:p>
            <a:pPr marL="0" indent="0" algn="ctr">
              <a:buNone/>
            </a:pPr>
            <a:r>
              <a:rPr lang="en-US" sz="1800" b="1" dirty="0">
                <a:solidFill>
                  <a:srgbClr val="FFFFFF"/>
                </a:solidFill>
              </a:rPr>
              <a:t>✓</a:t>
            </a:r>
            <a:endParaRPr lang="en-US" sz="1800" dirty="0"/>
          </a:p>
        </p:txBody>
      </p:sp>
      <p:sp>
        <p:nvSpPr>
          <p:cNvPr id="7" name="Text 5"/>
          <p:cNvSpPr/>
          <p:nvPr/>
        </p:nvSpPr>
        <p:spPr>
          <a:xfrm>
            <a:off x="1444752" y="1481328"/>
            <a:ext cx="4663440" cy="457200"/>
          </a:xfrm>
          <a:prstGeom prst="rect">
            <a:avLst/>
          </a:prstGeom>
          <a:noFill/>
          <a:ln/>
        </p:spPr>
        <p:txBody>
          <a:bodyPr wrap="square" lIns="0" tIns="0" rIns="0" bIns="0" rtlCol="0" anchor="ctr"/>
          <a:lstStyle/>
          <a:p>
            <a:pPr marL="0" indent="0">
              <a:buNone/>
            </a:pPr>
            <a:r>
              <a:rPr lang="en-US" sz="1700" b="1" dirty="0">
                <a:solidFill>
                  <a:srgbClr val="25233A"/>
                </a:solidFill>
              </a:rPr>
              <a:t>The goal is not AI.</a:t>
            </a:r>
            <a:endParaRPr lang="en-US" sz="1700" dirty="0"/>
          </a:p>
        </p:txBody>
      </p:sp>
      <p:sp>
        <p:nvSpPr>
          <p:cNvPr id="8" name="Shape 6"/>
          <p:cNvSpPr/>
          <p:nvPr/>
        </p:nvSpPr>
        <p:spPr>
          <a:xfrm>
            <a:off x="6446520" y="1444752"/>
            <a:ext cx="502920" cy="502920"/>
          </a:xfrm>
          <a:prstGeom prst="ellipse">
            <a:avLst/>
          </a:prstGeom>
          <a:solidFill>
            <a:srgbClr val="E23E9B"/>
          </a:solidFill>
          <a:ln w="12700">
            <a:solidFill>
              <a:srgbClr val="E23E9B"/>
            </a:solidFill>
            <a:prstDash val="solid"/>
          </a:ln>
        </p:spPr>
        <p:txBody>
          <a:bodyPr/>
          <a:lstStyle/>
          <a:p>
            <a:endParaRPr lang="en-US"/>
          </a:p>
        </p:txBody>
      </p:sp>
      <p:sp>
        <p:nvSpPr>
          <p:cNvPr id="9" name="Text 7"/>
          <p:cNvSpPr/>
          <p:nvPr/>
        </p:nvSpPr>
        <p:spPr>
          <a:xfrm>
            <a:off x="6519672" y="1536192"/>
            <a:ext cx="347472" cy="237744"/>
          </a:xfrm>
          <a:prstGeom prst="rect">
            <a:avLst/>
          </a:prstGeom>
          <a:noFill/>
          <a:ln/>
        </p:spPr>
        <p:txBody>
          <a:bodyPr wrap="square" lIns="0" tIns="0" rIns="0" bIns="0" rtlCol="0" anchor="ctr"/>
          <a:lstStyle/>
          <a:p>
            <a:pPr marL="0" indent="0" algn="ctr">
              <a:buNone/>
            </a:pPr>
            <a:r>
              <a:rPr lang="en-US" sz="1800" b="1" dirty="0">
                <a:solidFill>
                  <a:srgbClr val="FFFFFF"/>
                </a:solidFill>
              </a:rPr>
              <a:t>✓</a:t>
            </a:r>
            <a:endParaRPr lang="en-US" sz="1800" dirty="0"/>
          </a:p>
        </p:txBody>
      </p:sp>
      <p:sp>
        <p:nvSpPr>
          <p:cNvPr id="10" name="Text 8"/>
          <p:cNvSpPr/>
          <p:nvPr/>
        </p:nvSpPr>
        <p:spPr>
          <a:xfrm>
            <a:off x="7159752" y="1481328"/>
            <a:ext cx="4663440" cy="457200"/>
          </a:xfrm>
          <a:prstGeom prst="rect">
            <a:avLst/>
          </a:prstGeom>
          <a:noFill/>
          <a:ln/>
        </p:spPr>
        <p:txBody>
          <a:bodyPr wrap="square" lIns="0" tIns="0" rIns="0" bIns="0" rtlCol="0" anchor="ctr"/>
          <a:lstStyle/>
          <a:p>
            <a:pPr marL="0" indent="0">
              <a:buNone/>
            </a:pPr>
            <a:r>
              <a:rPr lang="en-US" sz="1700" b="1" dirty="0">
                <a:solidFill>
                  <a:srgbClr val="25233A"/>
                </a:solidFill>
              </a:rPr>
              <a:t>The goal is creating capacity.</a:t>
            </a:r>
            <a:endParaRPr lang="en-US" sz="1700" dirty="0"/>
          </a:p>
        </p:txBody>
      </p:sp>
      <p:sp>
        <p:nvSpPr>
          <p:cNvPr id="11" name="Shape 9"/>
          <p:cNvSpPr/>
          <p:nvPr/>
        </p:nvSpPr>
        <p:spPr>
          <a:xfrm>
            <a:off x="731520" y="2679192"/>
            <a:ext cx="502920" cy="502920"/>
          </a:xfrm>
          <a:prstGeom prst="ellipse">
            <a:avLst/>
          </a:prstGeom>
          <a:solidFill>
            <a:srgbClr val="25AFC0"/>
          </a:solidFill>
          <a:ln w="12700">
            <a:solidFill>
              <a:srgbClr val="25AFC0"/>
            </a:solidFill>
            <a:prstDash val="solid"/>
          </a:ln>
        </p:spPr>
        <p:txBody>
          <a:bodyPr/>
          <a:lstStyle/>
          <a:p>
            <a:endParaRPr lang="en-US"/>
          </a:p>
        </p:txBody>
      </p:sp>
      <p:sp>
        <p:nvSpPr>
          <p:cNvPr id="12" name="Text 10"/>
          <p:cNvSpPr/>
          <p:nvPr/>
        </p:nvSpPr>
        <p:spPr>
          <a:xfrm>
            <a:off x="804672" y="2770632"/>
            <a:ext cx="347472" cy="237744"/>
          </a:xfrm>
          <a:prstGeom prst="rect">
            <a:avLst/>
          </a:prstGeom>
          <a:noFill/>
          <a:ln/>
        </p:spPr>
        <p:txBody>
          <a:bodyPr wrap="square" lIns="0" tIns="0" rIns="0" bIns="0" rtlCol="0" anchor="ctr"/>
          <a:lstStyle/>
          <a:p>
            <a:pPr marL="0" indent="0" algn="ctr">
              <a:buNone/>
            </a:pPr>
            <a:r>
              <a:rPr lang="en-US" sz="1800" b="1" dirty="0">
                <a:solidFill>
                  <a:srgbClr val="FFFFFF"/>
                </a:solidFill>
              </a:rPr>
              <a:t>✓</a:t>
            </a:r>
            <a:endParaRPr lang="en-US" sz="1800" dirty="0"/>
          </a:p>
        </p:txBody>
      </p:sp>
      <p:sp>
        <p:nvSpPr>
          <p:cNvPr id="13" name="Text 11"/>
          <p:cNvSpPr/>
          <p:nvPr/>
        </p:nvSpPr>
        <p:spPr>
          <a:xfrm>
            <a:off x="1444752" y="2715768"/>
            <a:ext cx="4663440" cy="457200"/>
          </a:xfrm>
          <a:prstGeom prst="rect">
            <a:avLst/>
          </a:prstGeom>
          <a:noFill/>
          <a:ln/>
        </p:spPr>
        <p:txBody>
          <a:bodyPr wrap="square" lIns="0" tIns="0" rIns="0" bIns="0" rtlCol="0" anchor="ctr"/>
          <a:lstStyle/>
          <a:p>
            <a:pPr marL="0" indent="0">
              <a:buNone/>
            </a:pPr>
            <a:r>
              <a:rPr lang="en-US" sz="1700" b="1" dirty="0">
                <a:solidFill>
                  <a:srgbClr val="25233A"/>
                </a:solidFill>
              </a:rPr>
              <a:t>Automate repetitive work first.</a:t>
            </a:r>
            <a:endParaRPr lang="en-US" sz="1700" dirty="0"/>
          </a:p>
        </p:txBody>
      </p:sp>
      <p:sp>
        <p:nvSpPr>
          <p:cNvPr id="14" name="Shape 12"/>
          <p:cNvSpPr/>
          <p:nvPr/>
        </p:nvSpPr>
        <p:spPr>
          <a:xfrm>
            <a:off x="6446520" y="2679192"/>
            <a:ext cx="502920" cy="502920"/>
          </a:xfrm>
          <a:prstGeom prst="ellipse">
            <a:avLst/>
          </a:prstGeom>
          <a:solidFill>
            <a:srgbClr val="E23E9B"/>
          </a:solidFill>
          <a:ln w="12700">
            <a:solidFill>
              <a:srgbClr val="E23E9B"/>
            </a:solidFill>
            <a:prstDash val="solid"/>
          </a:ln>
        </p:spPr>
        <p:txBody>
          <a:bodyPr/>
          <a:lstStyle/>
          <a:p>
            <a:endParaRPr lang="en-US"/>
          </a:p>
        </p:txBody>
      </p:sp>
      <p:sp>
        <p:nvSpPr>
          <p:cNvPr id="15" name="Text 13"/>
          <p:cNvSpPr/>
          <p:nvPr/>
        </p:nvSpPr>
        <p:spPr>
          <a:xfrm>
            <a:off x="6519672" y="2770632"/>
            <a:ext cx="347472" cy="237744"/>
          </a:xfrm>
          <a:prstGeom prst="rect">
            <a:avLst/>
          </a:prstGeom>
          <a:noFill/>
          <a:ln/>
        </p:spPr>
        <p:txBody>
          <a:bodyPr wrap="square" lIns="0" tIns="0" rIns="0" bIns="0" rtlCol="0" anchor="ctr"/>
          <a:lstStyle/>
          <a:p>
            <a:pPr marL="0" indent="0" algn="ctr">
              <a:buNone/>
            </a:pPr>
            <a:r>
              <a:rPr lang="en-US" sz="1800" b="1" dirty="0">
                <a:solidFill>
                  <a:srgbClr val="FFFFFF"/>
                </a:solidFill>
              </a:rPr>
              <a:t>✓</a:t>
            </a:r>
            <a:endParaRPr lang="en-US" sz="1800" dirty="0"/>
          </a:p>
        </p:txBody>
      </p:sp>
      <p:sp>
        <p:nvSpPr>
          <p:cNvPr id="16" name="Text 14"/>
          <p:cNvSpPr/>
          <p:nvPr/>
        </p:nvSpPr>
        <p:spPr>
          <a:xfrm>
            <a:off x="7159752" y="2715768"/>
            <a:ext cx="4663440" cy="457200"/>
          </a:xfrm>
          <a:prstGeom prst="rect">
            <a:avLst/>
          </a:prstGeom>
          <a:noFill/>
          <a:ln/>
        </p:spPr>
        <p:txBody>
          <a:bodyPr wrap="square" lIns="0" tIns="0" rIns="0" bIns="0" rtlCol="0" anchor="ctr"/>
          <a:lstStyle/>
          <a:p>
            <a:pPr marL="0" indent="0">
              <a:buNone/>
            </a:pPr>
            <a:r>
              <a:rPr lang="en-US" sz="1700" b="1" dirty="0">
                <a:solidFill>
                  <a:srgbClr val="25233A"/>
                </a:solidFill>
              </a:rPr>
              <a:t>Apply AI where judgement adds value.</a:t>
            </a:r>
            <a:endParaRPr lang="en-US" sz="1700" dirty="0"/>
          </a:p>
        </p:txBody>
      </p:sp>
      <p:sp>
        <p:nvSpPr>
          <p:cNvPr id="17" name="Shape 15"/>
          <p:cNvSpPr/>
          <p:nvPr/>
        </p:nvSpPr>
        <p:spPr>
          <a:xfrm>
            <a:off x="731520" y="3913632"/>
            <a:ext cx="502920" cy="502920"/>
          </a:xfrm>
          <a:prstGeom prst="ellipse">
            <a:avLst/>
          </a:prstGeom>
          <a:solidFill>
            <a:srgbClr val="25AFC0"/>
          </a:solidFill>
          <a:ln w="12700">
            <a:solidFill>
              <a:srgbClr val="25AFC0"/>
            </a:solidFill>
            <a:prstDash val="solid"/>
          </a:ln>
        </p:spPr>
        <p:txBody>
          <a:bodyPr/>
          <a:lstStyle/>
          <a:p>
            <a:endParaRPr lang="en-US"/>
          </a:p>
        </p:txBody>
      </p:sp>
      <p:sp>
        <p:nvSpPr>
          <p:cNvPr id="18" name="Text 16"/>
          <p:cNvSpPr/>
          <p:nvPr/>
        </p:nvSpPr>
        <p:spPr>
          <a:xfrm>
            <a:off x="804672" y="4005072"/>
            <a:ext cx="347472" cy="237744"/>
          </a:xfrm>
          <a:prstGeom prst="rect">
            <a:avLst/>
          </a:prstGeom>
          <a:noFill/>
          <a:ln/>
        </p:spPr>
        <p:txBody>
          <a:bodyPr wrap="square" lIns="0" tIns="0" rIns="0" bIns="0" rtlCol="0" anchor="ctr"/>
          <a:lstStyle/>
          <a:p>
            <a:pPr marL="0" indent="0" algn="ctr">
              <a:buNone/>
            </a:pPr>
            <a:r>
              <a:rPr lang="en-US" sz="1800" b="1" dirty="0">
                <a:solidFill>
                  <a:srgbClr val="FFFFFF"/>
                </a:solidFill>
              </a:rPr>
              <a:t>✓</a:t>
            </a:r>
            <a:endParaRPr lang="en-US" sz="1800" dirty="0"/>
          </a:p>
        </p:txBody>
      </p:sp>
      <p:sp>
        <p:nvSpPr>
          <p:cNvPr id="19" name="Text 17"/>
          <p:cNvSpPr/>
          <p:nvPr/>
        </p:nvSpPr>
        <p:spPr>
          <a:xfrm>
            <a:off x="1444752" y="3950208"/>
            <a:ext cx="4663440" cy="457200"/>
          </a:xfrm>
          <a:prstGeom prst="rect">
            <a:avLst/>
          </a:prstGeom>
          <a:noFill/>
          <a:ln/>
        </p:spPr>
        <p:txBody>
          <a:bodyPr wrap="square" lIns="0" tIns="0" rIns="0" bIns="0" rtlCol="0" anchor="ctr"/>
          <a:lstStyle/>
          <a:p>
            <a:pPr marL="0" indent="0">
              <a:buNone/>
            </a:pPr>
            <a:r>
              <a:rPr lang="en-US" sz="1700" b="1" dirty="0">
                <a:solidFill>
                  <a:srgbClr val="25233A"/>
                </a:solidFill>
              </a:rPr>
              <a:t>Keep people involved where decisions matter.</a:t>
            </a:r>
            <a:endParaRPr lang="en-US" sz="1700" dirty="0"/>
          </a:p>
        </p:txBody>
      </p:sp>
      <p:sp>
        <p:nvSpPr>
          <p:cNvPr id="20" name="Shape 18"/>
          <p:cNvSpPr/>
          <p:nvPr/>
        </p:nvSpPr>
        <p:spPr>
          <a:xfrm>
            <a:off x="6446520" y="3913632"/>
            <a:ext cx="502920" cy="502920"/>
          </a:xfrm>
          <a:prstGeom prst="ellipse">
            <a:avLst/>
          </a:prstGeom>
          <a:solidFill>
            <a:srgbClr val="E23E9B"/>
          </a:solidFill>
          <a:ln w="12700">
            <a:solidFill>
              <a:srgbClr val="E23E9B"/>
            </a:solidFill>
            <a:prstDash val="solid"/>
          </a:ln>
        </p:spPr>
        <p:txBody>
          <a:bodyPr/>
          <a:lstStyle/>
          <a:p>
            <a:endParaRPr lang="en-US"/>
          </a:p>
        </p:txBody>
      </p:sp>
      <p:sp>
        <p:nvSpPr>
          <p:cNvPr id="21" name="Text 19"/>
          <p:cNvSpPr/>
          <p:nvPr/>
        </p:nvSpPr>
        <p:spPr>
          <a:xfrm>
            <a:off x="6519672" y="4005072"/>
            <a:ext cx="347472" cy="237744"/>
          </a:xfrm>
          <a:prstGeom prst="rect">
            <a:avLst/>
          </a:prstGeom>
          <a:noFill/>
          <a:ln/>
        </p:spPr>
        <p:txBody>
          <a:bodyPr wrap="square" lIns="0" tIns="0" rIns="0" bIns="0" rtlCol="0" anchor="ctr"/>
          <a:lstStyle/>
          <a:p>
            <a:pPr marL="0" indent="0" algn="ctr">
              <a:buNone/>
            </a:pPr>
            <a:r>
              <a:rPr lang="en-US" sz="1800" b="1" dirty="0">
                <a:solidFill>
                  <a:srgbClr val="FFFFFF"/>
                </a:solidFill>
              </a:rPr>
              <a:t>✓</a:t>
            </a:r>
            <a:endParaRPr lang="en-US" sz="1800" dirty="0"/>
          </a:p>
        </p:txBody>
      </p:sp>
      <p:sp>
        <p:nvSpPr>
          <p:cNvPr id="22" name="Text 20"/>
          <p:cNvSpPr/>
          <p:nvPr/>
        </p:nvSpPr>
        <p:spPr>
          <a:xfrm>
            <a:off x="7159752" y="3950208"/>
            <a:ext cx="4663440" cy="457200"/>
          </a:xfrm>
          <a:prstGeom prst="rect">
            <a:avLst/>
          </a:prstGeom>
          <a:noFill/>
          <a:ln/>
        </p:spPr>
        <p:txBody>
          <a:bodyPr wrap="square" lIns="0" tIns="0" rIns="0" bIns="0" rtlCol="0" anchor="ctr"/>
          <a:lstStyle/>
          <a:p>
            <a:pPr marL="0" indent="0">
              <a:buNone/>
            </a:pPr>
            <a:r>
              <a:rPr lang="en-US" sz="1700" b="1" dirty="0">
                <a:solidFill>
                  <a:srgbClr val="25233A"/>
                </a:solidFill>
              </a:rPr>
              <a:t>Measure time saved, not technology deployed.</a:t>
            </a:r>
            <a:endParaRPr lang="en-US" sz="1700" dirty="0"/>
          </a:p>
        </p:txBody>
      </p:sp>
      <p:sp>
        <p:nvSpPr>
          <p:cNvPr id="23" name="Text 21"/>
          <p:cNvSpPr/>
          <p:nvPr/>
        </p:nvSpPr>
        <p:spPr>
          <a:xfrm>
            <a:off x="2312732" y="5014210"/>
            <a:ext cx="7563038" cy="566928"/>
          </a:xfrm>
          <a:prstGeom prst="rect">
            <a:avLst/>
          </a:prstGeom>
          <a:solidFill>
            <a:srgbClr val="22175C"/>
          </a:solidFill>
          <a:ln/>
        </p:spPr>
        <p:txBody>
          <a:bodyPr wrap="square" lIns="0" tIns="0" rIns="0" bIns="0" rtlCol="0" anchor="ctr"/>
          <a:lstStyle/>
          <a:p>
            <a:pPr marL="0" indent="0" algn="ctr">
              <a:buNone/>
            </a:pPr>
            <a:r>
              <a:rPr lang="en-US" sz="2200" b="1" dirty="0">
                <a:solidFill>
                  <a:srgbClr val="FFFFFF"/>
                </a:solidFill>
              </a:rPr>
              <a:t>CREATE CAPACITY.  GIVE PEOPLE TIME TO THINK.</a:t>
            </a:r>
            <a:endParaRPr lang="en-US" sz="2200" dirty="0"/>
          </a:p>
        </p:txBody>
      </p:sp>
      <p:sp>
        <p:nvSpPr>
          <p:cNvPr id="25" name="Slide Number Placeholder 0"/>
          <p:cNvSpPr>
            <a:spLocks noGrp="1"/>
          </p:cNvSpPr>
          <p:nvPr>
            <p:ph type="sldNum" sz="quarter" idx="4294967295"/>
          </p:nvPr>
        </p:nvSpPr>
        <p:spPr>
          <a:xfrm>
            <a:off x="11548872" y="6419088"/>
            <a:ext cx="274320" cy="182880"/>
          </a:xfrm>
          <a:prstGeom prst="rect">
            <a:avLst/>
          </a:prstGeom>
          <a:extLst>
            <a:ext uri="{C572A759-6A51-4108-AA02-DFA0A04FC94B}">
              <ma14:wrappingTextBoxFlag xmlns:ma14="http://schemas.microsoft.com/office/mac/drawingml/2011/main" xmlns="" val="0"/>
            </a:ext>
          </a:extLst>
        </p:spPr>
        <p:txBody>
          <a:bodyPr lIns="254" tIns="254" rIns="254" bIns="254"/>
          <a:lstStyle>
            <a:lvl1pPr>
              <a:defRPr sz="800">
                <a:solidFill>
                  <a:srgbClr val="FFFFFF"/>
                </a:solidFill>
              </a:defRPr>
            </a:lvl1pPr>
          </a:lstStyle>
          <a:p>
            <a:pPr algn="ctr"/>
            <a:fld id="{F7021451-1387-4CA6-816F-3879F97B5CBC}" type="slidenum">
              <a:rPr lang="en-US" b="0"/>
              <a:t>13</a:t>
            </a:fld>
            <a:endParaRPr lang="en-US"/>
          </a:p>
        </p:txBody>
      </p:sp>
      <p:pic>
        <p:nvPicPr>
          <p:cNvPr id="26" name="Picture 25" descr="A logo for a company&#10;&#10;AI-generated content may be incorrect.">
            <a:extLst>
              <a:ext uri="{FF2B5EF4-FFF2-40B4-BE49-F238E27FC236}">
                <a16:creationId xmlns:a16="http://schemas.microsoft.com/office/drawing/2014/main" id="{B67FF5B6-692D-5EAE-763B-98B03994C838}"/>
              </a:ext>
            </a:extLst>
          </p:cNvPr>
          <p:cNvPicPr>
            <a:picLocks noChangeAspect="1"/>
          </p:cNvPicPr>
          <p:nvPr/>
        </p:nvPicPr>
        <p:blipFill>
          <a:blip r:embed="rId3"/>
          <a:stretch>
            <a:fillRect/>
          </a:stretch>
        </p:blipFill>
        <p:spPr>
          <a:xfrm>
            <a:off x="9009713" y="5583602"/>
            <a:ext cx="3135443" cy="1112239"/>
          </a:xfrm>
          <a:prstGeom prst="rect">
            <a:avLst/>
          </a:prstGeom>
        </p:spPr>
      </p:pic>
      <p:pic>
        <p:nvPicPr>
          <p:cNvPr id="28" name="Picture 27" descr="A blue and silver logo&#10;&#10;AI-generated content may be incorrect.">
            <a:extLst>
              <a:ext uri="{FF2B5EF4-FFF2-40B4-BE49-F238E27FC236}">
                <a16:creationId xmlns:a16="http://schemas.microsoft.com/office/drawing/2014/main" id="{8F23E308-F15E-B9D1-324D-3D53CB186349}"/>
              </a:ext>
            </a:extLst>
          </p:cNvPr>
          <p:cNvPicPr>
            <a:picLocks noChangeAspect="1"/>
          </p:cNvPicPr>
          <p:nvPr/>
        </p:nvPicPr>
        <p:blipFill>
          <a:blip r:embed="rId4"/>
          <a:stretch>
            <a:fillRect/>
          </a:stretch>
        </p:blipFill>
        <p:spPr>
          <a:xfrm>
            <a:off x="10697823" y="148496"/>
            <a:ext cx="1308205" cy="1320697"/>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22175C"/>
        </a:solidFill>
        <a:effectLst/>
      </p:bgPr>
    </p:bg>
    <p:spTree>
      <p:nvGrpSpPr>
        <p:cNvPr id="1" name=""/>
        <p:cNvGrpSpPr/>
        <p:nvPr/>
      </p:nvGrpSpPr>
      <p:grpSpPr>
        <a:xfrm>
          <a:off x="0" y="0"/>
          <a:ext cx="1" cy="1"/>
          <a:chOff x="0" y="0"/>
          <a:chExt cx="1" cy="1"/>
        </a:xfrm>
      </p:grpSpPr>
      <p:pic>
        <p:nvPicPr>
          <p:cNvPr id="2" name="Image 0" descr="/mnt/data/blank Bits/slide-1.png"/>
          <p:cNvPicPr>
            <a:picLocks noChangeAspect="1"/>
          </p:cNvPicPr>
          <p:nvPr/>
        </p:nvPicPr>
        <p:blipFill>
          <a:blip r:embed="rId3"/>
          <a:srcRect l="1" r="1"/>
          <a:stretch/>
        </p:blipFill>
        <p:spPr>
          <a:xfrm>
            <a:off x="0" y="0"/>
            <a:ext cx="12191695" cy="6858000"/>
          </a:xfrm>
          <a:prstGeom prst="rect">
            <a:avLst/>
          </a:prstGeom>
        </p:spPr>
      </p:pic>
      <p:sp>
        <p:nvSpPr>
          <p:cNvPr id="3" name="Shape 0"/>
          <p:cNvSpPr/>
          <p:nvPr/>
        </p:nvSpPr>
        <p:spPr>
          <a:xfrm>
            <a:off x="0" y="1167734"/>
            <a:ext cx="12191695" cy="3804004"/>
          </a:xfrm>
          <a:prstGeom prst="rect">
            <a:avLst/>
          </a:prstGeom>
          <a:solidFill>
            <a:srgbClr val="1F185B"/>
          </a:solidFill>
          <a:ln w="12700">
            <a:solidFill>
              <a:srgbClr val="22175C">
                <a:alpha val="0"/>
              </a:srgbClr>
            </a:solidFill>
            <a:prstDash val="solid"/>
          </a:ln>
        </p:spPr>
        <p:txBody>
          <a:bodyPr/>
          <a:lstStyle/>
          <a:p>
            <a:endParaRPr lang="en-US"/>
          </a:p>
        </p:txBody>
      </p:sp>
      <p:sp>
        <p:nvSpPr>
          <p:cNvPr id="4" name="Text 1"/>
          <p:cNvSpPr/>
          <p:nvPr/>
        </p:nvSpPr>
        <p:spPr>
          <a:xfrm>
            <a:off x="914400" y="453403"/>
            <a:ext cx="10360152" cy="1234440"/>
          </a:xfrm>
          <a:prstGeom prst="rect">
            <a:avLst/>
          </a:prstGeom>
          <a:noFill/>
          <a:ln/>
        </p:spPr>
        <p:txBody>
          <a:bodyPr wrap="square" lIns="254" tIns="254" rIns="254" bIns="254" rtlCol="0" anchor="ctr"/>
          <a:lstStyle/>
          <a:p>
            <a:pPr marL="0" indent="0" algn="ctr">
              <a:buNone/>
            </a:pPr>
            <a:r>
              <a:rPr lang="en-US" sz="3100" b="1" dirty="0">
                <a:solidFill>
                  <a:srgbClr val="FFFFFF"/>
                </a:solidFill>
              </a:rPr>
              <a:t>WHAT ARE YOU STILL DOING MANUALLY</a:t>
            </a:r>
            <a:endParaRPr lang="en-US" sz="3100" dirty="0"/>
          </a:p>
          <a:p>
            <a:pPr marL="0" indent="0" algn="ctr">
              <a:buNone/>
            </a:pPr>
            <a:r>
              <a:rPr lang="en-US" sz="3100" b="1" dirty="0">
                <a:solidFill>
                  <a:srgbClr val="FFFFFF"/>
                </a:solidFill>
              </a:rPr>
              <a:t>THAT A SYSTEM COULD DO FOR YOU?</a:t>
            </a:r>
            <a:endParaRPr lang="en-US" sz="3100" dirty="0"/>
          </a:p>
        </p:txBody>
      </p:sp>
      <p:sp>
        <p:nvSpPr>
          <p:cNvPr id="5" name="Text 2"/>
          <p:cNvSpPr/>
          <p:nvPr/>
        </p:nvSpPr>
        <p:spPr>
          <a:xfrm>
            <a:off x="1434309" y="1711877"/>
            <a:ext cx="9720072" cy="777240"/>
          </a:xfrm>
          <a:prstGeom prst="rect">
            <a:avLst/>
          </a:prstGeom>
          <a:noFill/>
          <a:ln/>
        </p:spPr>
        <p:txBody>
          <a:bodyPr wrap="square" lIns="254" tIns="254" rIns="254" bIns="254" rtlCol="0" anchor="ctr"/>
          <a:lstStyle/>
          <a:p>
            <a:pPr marL="0" indent="0" algn="ctr">
              <a:buNone/>
            </a:pPr>
            <a:r>
              <a:rPr lang="en-US" sz="1700" dirty="0">
                <a:solidFill>
                  <a:srgbClr val="E8E4FF"/>
                </a:solidFill>
              </a:rPr>
              <a:t>Every report recreated  •  Every spreadsheet updated</a:t>
            </a:r>
            <a:endParaRPr lang="en-US" sz="1700" dirty="0"/>
          </a:p>
          <a:p>
            <a:pPr marL="0" indent="0" algn="ctr">
              <a:buNone/>
            </a:pPr>
            <a:r>
              <a:rPr lang="en-US" sz="1700" dirty="0">
                <a:solidFill>
                  <a:srgbClr val="E8E4FF"/>
                </a:solidFill>
              </a:rPr>
              <a:t>Every folder checked  •  Every email copied and pasted</a:t>
            </a:r>
            <a:endParaRPr lang="en-US" sz="1700" dirty="0"/>
          </a:p>
        </p:txBody>
      </p:sp>
      <p:sp>
        <p:nvSpPr>
          <p:cNvPr id="6" name="Text 3"/>
          <p:cNvSpPr/>
          <p:nvPr/>
        </p:nvSpPr>
        <p:spPr>
          <a:xfrm>
            <a:off x="1188970" y="2602343"/>
            <a:ext cx="10085832" cy="676656"/>
          </a:xfrm>
          <a:prstGeom prst="rect">
            <a:avLst/>
          </a:prstGeom>
          <a:solidFill>
            <a:srgbClr val="E23E9B">
              <a:alpha val="95000"/>
            </a:srgbClr>
          </a:solidFill>
          <a:ln/>
        </p:spPr>
        <p:txBody>
          <a:bodyPr wrap="square" lIns="508" tIns="508" rIns="508" bIns="508" rtlCol="0" anchor="ctr"/>
          <a:lstStyle/>
          <a:p>
            <a:pPr marL="0" indent="0" algn="ctr">
              <a:buNone/>
            </a:pPr>
            <a:r>
              <a:rPr lang="en-US" sz="2100" b="1" dirty="0">
                <a:solidFill>
                  <a:srgbClr val="FFFFFF"/>
                </a:solidFill>
              </a:rPr>
              <a:t>THE GOAL IS GIVING PEOPLE BACK THE TIME AND SPACE TO THINK.</a:t>
            </a:r>
            <a:endParaRPr lang="en-US" sz="2100" dirty="0"/>
          </a:p>
        </p:txBody>
      </p:sp>
      <p:sp>
        <p:nvSpPr>
          <p:cNvPr id="7" name="Text 4"/>
          <p:cNvSpPr/>
          <p:nvPr/>
        </p:nvSpPr>
        <p:spPr>
          <a:xfrm>
            <a:off x="4297680" y="3562413"/>
            <a:ext cx="3593592" cy="411480"/>
          </a:xfrm>
          <a:prstGeom prst="rect">
            <a:avLst/>
          </a:prstGeom>
          <a:noFill/>
          <a:ln/>
        </p:spPr>
        <p:txBody>
          <a:bodyPr wrap="square" lIns="0" tIns="0" rIns="0" bIns="0" rtlCol="0" anchor="ctr"/>
          <a:lstStyle/>
          <a:p>
            <a:pPr marL="0" indent="0" algn="ctr">
              <a:buNone/>
            </a:pPr>
            <a:r>
              <a:rPr lang="en-US" sz="2400" b="1" dirty="0">
                <a:solidFill>
                  <a:srgbClr val="FFFFFF"/>
                </a:solidFill>
              </a:rPr>
              <a:t>THANK YOU</a:t>
            </a:r>
            <a:endParaRPr lang="en-US" sz="2400" dirty="0"/>
          </a:p>
        </p:txBody>
      </p:sp>
      <p:pic>
        <p:nvPicPr>
          <p:cNvPr id="9" name="Picture 8" descr="A blue and silver logo&#10;&#10;AI-generated content may be incorrect.">
            <a:extLst>
              <a:ext uri="{FF2B5EF4-FFF2-40B4-BE49-F238E27FC236}">
                <a16:creationId xmlns:a16="http://schemas.microsoft.com/office/drawing/2014/main" id="{5E57C0FA-3160-F46F-B8E0-52984AE4D0BC}"/>
              </a:ext>
            </a:extLst>
          </p:cNvPr>
          <p:cNvPicPr>
            <a:picLocks noChangeAspect="1"/>
          </p:cNvPicPr>
          <p:nvPr/>
        </p:nvPicPr>
        <p:blipFill>
          <a:blip r:embed="rId4"/>
          <a:stretch>
            <a:fillRect/>
          </a:stretch>
        </p:blipFill>
        <p:spPr>
          <a:xfrm>
            <a:off x="10697823" y="148496"/>
            <a:ext cx="1308205" cy="1320697"/>
          </a:xfrm>
          <a:prstGeom prst="rect">
            <a:avLst/>
          </a:prstGeom>
        </p:spPr>
      </p:pic>
      <p:pic>
        <p:nvPicPr>
          <p:cNvPr id="10" name="Picture 9">
            <a:extLst>
              <a:ext uri="{FF2B5EF4-FFF2-40B4-BE49-F238E27FC236}">
                <a16:creationId xmlns:a16="http://schemas.microsoft.com/office/drawing/2014/main" id="{950DC45E-3602-3AB0-AEE1-171138E6CD97}"/>
              </a:ext>
            </a:extLst>
          </p:cNvPr>
          <p:cNvPicPr>
            <a:picLocks noChangeAspect="1"/>
          </p:cNvPicPr>
          <p:nvPr/>
        </p:nvPicPr>
        <p:blipFill>
          <a:blip r:embed="rId5"/>
          <a:srcRect t="31485" r="198" b="30336"/>
          <a:stretch>
            <a:fillRect/>
          </a:stretch>
        </p:blipFill>
        <p:spPr>
          <a:xfrm>
            <a:off x="4525859" y="3976219"/>
            <a:ext cx="3146532" cy="120371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2175C"/>
        </a:solidFill>
        <a:effectLst/>
      </p:bgPr>
    </p:bg>
    <p:spTree>
      <p:nvGrpSpPr>
        <p:cNvPr id="1" name="">
          <a:extLst>
            <a:ext uri="{FF2B5EF4-FFF2-40B4-BE49-F238E27FC236}">
              <a16:creationId xmlns:a16="http://schemas.microsoft.com/office/drawing/2014/main" id="{0EDDCE44-B44D-4344-E780-0A494B722149}"/>
            </a:ext>
          </a:extLst>
        </p:cNvPr>
        <p:cNvGrpSpPr/>
        <p:nvPr/>
      </p:nvGrpSpPr>
      <p:grpSpPr>
        <a:xfrm>
          <a:off x="0" y="0"/>
          <a:ext cx="1" cy="1"/>
          <a:chOff x="0" y="0"/>
          <a:chExt cx="1" cy="1"/>
        </a:xfrm>
      </p:grpSpPr>
      <p:pic>
        <p:nvPicPr>
          <p:cNvPr id="2" name="Image 0" descr="/mnt/data/blank Bits/slide-1.png">
            <a:extLst>
              <a:ext uri="{FF2B5EF4-FFF2-40B4-BE49-F238E27FC236}">
                <a16:creationId xmlns:a16="http://schemas.microsoft.com/office/drawing/2014/main" id="{C1051222-9951-DA38-8E38-7B2A752B2FFD}"/>
              </a:ext>
            </a:extLst>
          </p:cNvPr>
          <p:cNvPicPr>
            <a:picLocks noChangeAspect="1"/>
          </p:cNvPicPr>
          <p:nvPr/>
        </p:nvPicPr>
        <p:blipFill>
          <a:blip r:embed="rId3"/>
          <a:srcRect l="1" r="1"/>
          <a:stretch/>
        </p:blipFill>
        <p:spPr>
          <a:xfrm>
            <a:off x="0" y="0"/>
            <a:ext cx="12191695" cy="6858000"/>
          </a:xfrm>
          <a:prstGeom prst="rect">
            <a:avLst/>
          </a:prstGeom>
        </p:spPr>
      </p:pic>
      <p:sp>
        <p:nvSpPr>
          <p:cNvPr id="3" name="Shape 0">
            <a:extLst>
              <a:ext uri="{FF2B5EF4-FFF2-40B4-BE49-F238E27FC236}">
                <a16:creationId xmlns:a16="http://schemas.microsoft.com/office/drawing/2014/main" id="{F60458E8-20BD-517B-95EA-569622A0F539}"/>
              </a:ext>
            </a:extLst>
          </p:cNvPr>
          <p:cNvSpPr/>
          <p:nvPr/>
        </p:nvSpPr>
        <p:spPr>
          <a:xfrm>
            <a:off x="305" y="1172742"/>
            <a:ext cx="12191695" cy="3804004"/>
          </a:xfrm>
          <a:prstGeom prst="rect">
            <a:avLst/>
          </a:prstGeom>
          <a:solidFill>
            <a:srgbClr val="1F185B"/>
          </a:solidFill>
          <a:ln w="12700">
            <a:solidFill>
              <a:srgbClr val="22175C">
                <a:alpha val="0"/>
              </a:srgbClr>
            </a:solidFill>
            <a:prstDash val="solid"/>
          </a:ln>
        </p:spPr>
        <p:txBody>
          <a:bodyPr/>
          <a:lstStyle/>
          <a:p>
            <a:endParaRPr lang="en-US" sz="3600" dirty="0">
              <a:solidFill>
                <a:schemeClr val="bg1"/>
              </a:solidFill>
            </a:endParaRPr>
          </a:p>
        </p:txBody>
      </p:sp>
      <p:pic>
        <p:nvPicPr>
          <p:cNvPr id="9" name="Picture 8" descr="A blue and silver logo&#10;&#10;AI-generated content may be incorrect.">
            <a:extLst>
              <a:ext uri="{FF2B5EF4-FFF2-40B4-BE49-F238E27FC236}">
                <a16:creationId xmlns:a16="http://schemas.microsoft.com/office/drawing/2014/main" id="{09AB1870-44E0-123C-BB56-F0AC967B7D32}"/>
              </a:ext>
            </a:extLst>
          </p:cNvPr>
          <p:cNvPicPr>
            <a:picLocks noChangeAspect="1"/>
          </p:cNvPicPr>
          <p:nvPr/>
        </p:nvPicPr>
        <p:blipFill>
          <a:blip r:embed="rId4"/>
          <a:stretch>
            <a:fillRect/>
          </a:stretch>
        </p:blipFill>
        <p:spPr>
          <a:xfrm>
            <a:off x="10697823" y="148496"/>
            <a:ext cx="1308205" cy="1320697"/>
          </a:xfrm>
          <a:prstGeom prst="rect">
            <a:avLst/>
          </a:prstGeom>
        </p:spPr>
      </p:pic>
      <p:pic>
        <p:nvPicPr>
          <p:cNvPr id="11" name="Picture 10">
            <a:extLst>
              <a:ext uri="{FF2B5EF4-FFF2-40B4-BE49-F238E27FC236}">
                <a16:creationId xmlns:a16="http://schemas.microsoft.com/office/drawing/2014/main" id="{D5F15F8E-E8C3-AE1E-F128-1C29F4433CA0}"/>
              </a:ext>
            </a:extLst>
          </p:cNvPr>
          <p:cNvPicPr>
            <a:picLocks noChangeAspect="1"/>
          </p:cNvPicPr>
          <p:nvPr/>
        </p:nvPicPr>
        <p:blipFill>
          <a:blip r:embed="rId5"/>
          <a:stretch>
            <a:fillRect/>
          </a:stretch>
        </p:blipFill>
        <p:spPr>
          <a:xfrm>
            <a:off x="2512794" y="310829"/>
            <a:ext cx="7166411" cy="2316728"/>
          </a:xfrm>
          <a:prstGeom prst="rect">
            <a:avLst/>
          </a:prstGeom>
        </p:spPr>
      </p:pic>
      <p:sp>
        <p:nvSpPr>
          <p:cNvPr id="12" name="TextBox 11">
            <a:extLst>
              <a:ext uri="{FF2B5EF4-FFF2-40B4-BE49-F238E27FC236}">
                <a16:creationId xmlns:a16="http://schemas.microsoft.com/office/drawing/2014/main" id="{C3A69D6B-D856-17D4-F44E-D09C2FF62F18}"/>
              </a:ext>
            </a:extLst>
          </p:cNvPr>
          <p:cNvSpPr txBox="1"/>
          <p:nvPr/>
        </p:nvSpPr>
        <p:spPr>
          <a:xfrm>
            <a:off x="2978005" y="2791360"/>
            <a:ext cx="6235684" cy="707886"/>
          </a:xfrm>
          <a:prstGeom prst="rect">
            <a:avLst/>
          </a:prstGeom>
          <a:noFill/>
        </p:spPr>
        <p:txBody>
          <a:bodyPr wrap="square" rtlCol="0">
            <a:spAutoFit/>
          </a:bodyPr>
          <a:lstStyle/>
          <a:p>
            <a:r>
              <a:rPr lang="en-US" sz="4000" dirty="0">
                <a:solidFill>
                  <a:schemeClr val="bg1"/>
                </a:solidFill>
              </a:rPr>
              <a:t>Real People, Real Solutions</a:t>
            </a:r>
          </a:p>
        </p:txBody>
      </p:sp>
      <p:sp>
        <p:nvSpPr>
          <p:cNvPr id="13" name="TextBox 12">
            <a:extLst>
              <a:ext uri="{FF2B5EF4-FFF2-40B4-BE49-F238E27FC236}">
                <a16:creationId xmlns:a16="http://schemas.microsoft.com/office/drawing/2014/main" id="{A55F9DC1-23DC-8E8B-90BD-A9DE7DC07BDA}"/>
              </a:ext>
            </a:extLst>
          </p:cNvPr>
          <p:cNvSpPr txBox="1"/>
          <p:nvPr/>
        </p:nvSpPr>
        <p:spPr>
          <a:xfrm>
            <a:off x="4126493" y="3738590"/>
            <a:ext cx="3938707" cy="954107"/>
          </a:xfrm>
          <a:prstGeom prst="rect">
            <a:avLst/>
          </a:prstGeom>
          <a:noFill/>
        </p:spPr>
        <p:txBody>
          <a:bodyPr wrap="none" rtlCol="0">
            <a:spAutoFit/>
          </a:bodyPr>
          <a:lstStyle/>
          <a:p>
            <a:pPr algn="ctr"/>
            <a:r>
              <a:rPr lang="en-GB" sz="2800" dirty="0">
                <a:solidFill>
                  <a:schemeClr val="bg1"/>
                </a:solidFill>
              </a:rPr>
              <a:t>Stand 80</a:t>
            </a:r>
          </a:p>
          <a:p>
            <a:pPr algn="ctr"/>
            <a:r>
              <a:rPr lang="en-GB" sz="2800" dirty="0">
                <a:solidFill>
                  <a:schemeClr val="bg1"/>
                </a:solidFill>
              </a:rPr>
              <a:t>Bespokeitsolutions.com</a:t>
            </a:r>
          </a:p>
        </p:txBody>
      </p:sp>
    </p:spTree>
    <p:extLst>
      <p:ext uri="{BB962C8B-B14F-4D97-AF65-F5344CB8AC3E}">
        <p14:creationId xmlns:p14="http://schemas.microsoft.com/office/powerpoint/2010/main" val="41562536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TotalTime>
  <Words>1897</Words>
  <Application>Microsoft Office PowerPoint</Application>
  <PresentationFormat>Widescreen</PresentationFormat>
  <Paragraphs>212</Paragraphs>
  <Slides>15</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Bespoke IT Solutions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Automate First, AI Second</dc:title>
  <dc:subject>Automate First, AI Second</dc:subject>
  <dc:creator>James Kislingbury</dc:creator>
  <cp:lastModifiedBy>James Kislingbury</cp:lastModifiedBy>
  <cp:revision>71</cp:revision>
  <dcterms:created xsi:type="dcterms:W3CDTF">2026-09-08T14:51:22Z</dcterms:created>
  <dcterms:modified xsi:type="dcterms:W3CDTF">2026-10-06T15:39:35Z</dcterms:modified>
</cp:coreProperties>
</file>